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547" r:id="rId3"/>
    <p:sldId id="548" r:id="rId4"/>
    <p:sldId id="549" r:id="rId5"/>
    <p:sldId id="550" r:id="rId6"/>
    <p:sldId id="551" r:id="rId7"/>
    <p:sldId id="557" r:id="rId8"/>
    <p:sldId id="546" r:id="rId9"/>
    <p:sldId id="553" r:id="rId10"/>
    <p:sldId id="558" r:id="rId11"/>
    <p:sldId id="554" r:id="rId12"/>
    <p:sldId id="559" r:id="rId13"/>
    <p:sldId id="545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3" d="100"/>
          <a:sy n="123" d="100"/>
        </p:scale>
        <p:origin x="125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Y1708915@365.nju.edu.cn" userId="6226a253-862e-4062-9583-ca90ef3a886f" providerId="ADAL" clId="{191F52A3-CA1F-46AF-9B0F-E433C4A88531}"/>
    <pc:docChg chg="custSel delSld modSld">
      <pc:chgData name="KY1708915@365.nju.edu.cn" userId="6226a253-862e-4062-9583-ca90ef3a886f" providerId="ADAL" clId="{191F52A3-CA1F-46AF-9B0F-E433C4A88531}" dt="2021-11-15T01:34:21.695" v="2472"/>
      <pc:docMkLst>
        <pc:docMk/>
      </pc:docMkLst>
      <pc:sldChg chg="modSp">
        <pc:chgData name="KY1708915@365.nju.edu.cn" userId="6226a253-862e-4062-9583-ca90ef3a886f" providerId="ADAL" clId="{191F52A3-CA1F-46AF-9B0F-E433C4A88531}" dt="2021-11-08T01:05:17.218" v="4" actId="113"/>
        <pc:sldMkLst>
          <pc:docMk/>
          <pc:sldMk cId="2750529890" sldId="532"/>
        </pc:sldMkLst>
        <pc:spChg chg="mod">
          <ac:chgData name="KY1708915@365.nju.edu.cn" userId="6226a253-862e-4062-9583-ca90ef3a886f" providerId="ADAL" clId="{191F52A3-CA1F-46AF-9B0F-E433C4A88531}" dt="2021-11-08T01:05:17.218" v="4" actId="113"/>
          <ac:spMkLst>
            <pc:docMk/>
            <pc:sldMk cId="2750529890" sldId="532"/>
            <ac:spMk id="3" creationId="{6D50F346-0D02-4B3E-A7BC-4A288C90A468}"/>
          </ac:spMkLst>
        </pc:spChg>
      </pc:sldChg>
      <pc:sldChg chg="modSp mod modAnim">
        <pc:chgData name="KY1708915@365.nju.edu.cn" userId="6226a253-862e-4062-9583-ca90ef3a886f" providerId="ADAL" clId="{191F52A3-CA1F-46AF-9B0F-E433C4A88531}" dt="2021-11-08T01:13:56.143" v="271" actId="207"/>
        <pc:sldMkLst>
          <pc:docMk/>
          <pc:sldMk cId="2886549101" sldId="534"/>
        </pc:sldMkLst>
        <pc:spChg chg="mod">
          <ac:chgData name="KY1708915@365.nju.edu.cn" userId="6226a253-862e-4062-9583-ca90ef3a886f" providerId="ADAL" clId="{191F52A3-CA1F-46AF-9B0F-E433C4A88531}" dt="2021-11-08T01:13:56.143" v="271" actId="207"/>
          <ac:spMkLst>
            <pc:docMk/>
            <pc:sldMk cId="2886549101" sldId="534"/>
            <ac:spMk id="3" creationId="{A53353CB-20DD-44BD-AA49-840815D904CB}"/>
          </ac:spMkLst>
        </pc:spChg>
      </pc:sldChg>
      <pc:sldChg chg="modSp modAnim">
        <pc:chgData name="KY1708915@365.nju.edu.cn" userId="6226a253-862e-4062-9583-ca90ef3a886f" providerId="ADAL" clId="{191F52A3-CA1F-46AF-9B0F-E433C4A88531}" dt="2021-11-08T01:06:19.473" v="13"/>
        <pc:sldMkLst>
          <pc:docMk/>
          <pc:sldMk cId="300652636" sldId="538"/>
        </pc:sldMkLst>
        <pc:spChg chg="mod">
          <ac:chgData name="KY1708915@365.nju.edu.cn" userId="6226a253-862e-4062-9583-ca90ef3a886f" providerId="ADAL" clId="{191F52A3-CA1F-46AF-9B0F-E433C4A88531}" dt="2021-11-08T01:06:19.473" v="13"/>
          <ac:spMkLst>
            <pc:docMk/>
            <pc:sldMk cId="300652636" sldId="538"/>
            <ac:spMk id="3" creationId="{42E61466-F3C0-4C75-B311-1D41B8FE2396}"/>
          </ac:spMkLst>
        </pc:spChg>
      </pc:sldChg>
      <pc:sldChg chg="modSp">
        <pc:chgData name="KY1708915@365.nju.edu.cn" userId="6226a253-862e-4062-9583-ca90ef3a886f" providerId="ADAL" clId="{191F52A3-CA1F-46AF-9B0F-E433C4A88531}" dt="2021-11-08T01:15:43.188" v="352" actId="113"/>
        <pc:sldMkLst>
          <pc:docMk/>
          <pc:sldMk cId="3348326621" sldId="540"/>
        </pc:sldMkLst>
        <pc:spChg chg="mod">
          <ac:chgData name="KY1708915@365.nju.edu.cn" userId="6226a253-862e-4062-9583-ca90ef3a886f" providerId="ADAL" clId="{191F52A3-CA1F-46AF-9B0F-E433C4A88531}" dt="2021-11-08T01:15:43.188" v="352" actId="113"/>
          <ac:spMkLst>
            <pc:docMk/>
            <pc:sldMk cId="3348326621" sldId="540"/>
            <ac:spMk id="3" creationId="{7D906A1E-4BA8-433D-8617-5DC75313B295}"/>
          </ac:spMkLst>
        </pc:spChg>
      </pc:sldChg>
      <pc:sldChg chg="modSp mod">
        <pc:chgData name="KY1708915@365.nju.edu.cn" userId="6226a253-862e-4062-9583-ca90ef3a886f" providerId="ADAL" clId="{191F52A3-CA1F-46AF-9B0F-E433C4A88531}" dt="2021-11-08T01:48:20.704" v="2061" actId="1076"/>
        <pc:sldMkLst>
          <pc:docMk/>
          <pc:sldMk cId="4090803841" sldId="546"/>
        </pc:sldMkLst>
        <pc:picChg chg="mod">
          <ac:chgData name="KY1708915@365.nju.edu.cn" userId="6226a253-862e-4062-9583-ca90ef3a886f" providerId="ADAL" clId="{191F52A3-CA1F-46AF-9B0F-E433C4A88531}" dt="2021-11-08T01:48:20.704" v="2061" actId="1076"/>
          <ac:picMkLst>
            <pc:docMk/>
            <pc:sldMk cId="4090803841" sldId="546"/>
            <ac:picMk id="4" creationId="{EC02FC4B-AA4C-46E2-9639-341705AD78D8}"/>
          </ac:picMkLst>
        </pc:picChg>
        <pc:picChg chg="mod">
          <ac:chgData name="KY1708915@365.nju.edu.cn" userId="6226a253-862e-4062-9583-ca90ef3a886f" providerId="ADAL" clId="{191F52A3-CA1F-46AF-9B0F-E433C4A88531}" dt="2021-11-08T01:48:18.840" v="2060" actId="1076"/>
          <ac:picMkLst>
            <pc:docMk/>
            <pc:sldMk cId="4090803841" sldId="546"/>
            <ac:picMk id="5" creationId="{D83C80CB-3F01-4D8C-B92D-09307347B543}"/>
          </ac:picMkLst>
        </pc:picChg>
        <pc:picChg chg="mod">
          <ac:chgData name="KY1708915@365.nju.edu.cn" userId="6226a253-862e-4062-9583-ca90ef3a886f" providerId="ADAL" clId="{191F52A3-CA1F-46AF-9B0F-E433C4A88531}" dt="2021-11-08T01:48:16.711" v="2059" actId="1076"/>
          <ac:picMkLst>
            <pc:docMk/>
            <pc:sldMk cId="4090803841" sldId="546"/>
            <ac:picMk id="6" creationId="{C24AB24E-898A-4F9C-B056-7EC96F8C7149}"/>
          </ac:picMkLst>
        </pc:picChg>
        <pc:picChg chg="mod ord">
          <ac:chgData name="KY1708915@365.nju.edu.cn" userId="6226a253-862e-4062-9583-ca90ef3a886f" providerId="ADAL" clId="{191F52A3-CA1F-46AF-9B0F-E433C4A88531}" dt="2021-11-08T01:48:12.465" v="2058" actId="1076"/>
          <ac:picMkLst>
            <pc:docMk/>
            <pc:sldMk cId="4090803841" sldId="546"/>
            <ac:picMk id="7" creationId="{44FCCA8A-F13E-46A3-A5A6-DF1D32674E3F}"/>
          </ac:picMkLst>
        </pc:picChg>
      </pc:sldChg>
      <pc:sldChg chg="addSp modSp mod">
        <pc:chgData name="KY1708915@365.nju.edu.cn" userId="6226a253-862e-4062-9583-ca90ef3a886f" providerId="ADAL" clId="{191F52A3-CA1F-46AF-9B0F-E433C4A88531}" dt="2021-11-15T00:59:06.624" v="2102"/>
        <pc:sldMkLst>
          <pc:docMk/>
          <pc:sldMk cId="1168133360" sldId="548"/>
        </pc:sldMkLst>
        <pc:spChg chg="mod">
          <ac:chgData name="KY1708915@365.nju.edu.cn" userId="6226a253-862e-4062-9583-ca90ef3a886f" providerId="ADAL" clId="{191F52A3-CA1F-46AF-9B0F-E433C4A88531}" dt="2021-11-08T01:32:46.293" v="908" actId="400"/>
          <ac:spMkLst>
            <pc:docMk/>
            <pc:sldMk cId="1168133360" sldId="548"/>
            <ac:spMk id="3" creationId="{57E77CA8-6136-4DBF-B38D-4AEDD526EB2A}"/>
          </ac:spMkLst>
        </pc:spChg>
        <pc:spChg chg="add mod">
          <ac:chgData name="KY1708915@365.nju.edu.cn" userId="6226a253-862e-4062-9583-ca90ef3a886f" providerId="ADAL" clId="{191F52A3-CA1F-46AF-9B0F-E433C4A88531}" dt="2021-11-15T00:58:32.995" v="2087"/>
          <ac:spMkLst>
            <pc:docMk/>
            <pc:sldMk cId="1168133360" sldId="548"/>
            <ac:spMk id="7" creationId="{8DA31CA9-A772-44A3-83C4-49DABFF7D7C5}"/>
          </ac:spMkLst>
        </pc:spChg>
        <pc:spChg chg="add mod">
          <ac:chgData name="KY1708915@365.nju.edu.cn" userId="6226a253-862e-4062-9583-ca90ef3a886f" providerId="ADAL" clId="{191F52A3-CA1F-46AF-9B0F-E433C4A88531}" dt="2021-11-15T00:59:06.624" v="2102"/>
          <ac:spMkLst>
            <pc:docMk/>
            <pc:sldMk cId="1168133360" sldId="548"/>
            <ac:spMk id="8" creationId="{5316E933-4128-4B53-AA6E-894242B8F278}"/>
          </ac:spMkLst>
        </pc:spChg>
      </pc:sldChg>
      <pc:sldChg chg="addSp modSp mod">
        <pc:chgData name="KY1708915@365.nju.edu.cn" userId="6226a253-862e-4062-9583-ca90ef3a886f" providerId="ADAL" clId="{191F52A3-CA1F-46AF-9B0F-E433C4A88531}" dt="2021-11-15T01:04:40.299" v="2173"/>
        <pc:sldMkLst>
          <pc:docMk/>
          <pc:sldMk cId="628812690" sldId="550"/>
        </pc:sldMkLst>
        <pc:spChg chg="mod">
          <ac:chgData name="KY1708915@365.nju.edu.cn" userId="6226a253-862e-4062-9583-ca90ef3a886f" providerId="ADAL" clId="{191F52A3-CA1F-46AF-9B0F-E433C4A88531}" dt="2021-11-08T01:34:05.770" v="1055"/>
          <ac:spMkLst>
            <pc:docMk/>
            <pc:sldMk cId="628812690" sldId="550"/>
            <ac:spMk id="6" creationId="{090CF832-3989-4D28-846F-F055F7067941}"/>
          </ac:spMkLst>
        </pc:spChg>
        <pc:spChg chg="mod">
          <ac:chgData name="KY1708915@365.nju.edu.cn" userId="6226a253-862e-4062-9583-ca90ef3a886f" providerId="ADAL" clId="{191F52A3-CA1F-46AF-9B0F-E433C4A88531}" dt="2021-11-15T01:03:47.996" v="2156"/>
          <ac:spMkLst>
            <pc:docMk/>
            <pc:sldMk cId="628812690" sldId="550"/>
            <ac:spMk id="7" creationId="{DE0A6BCE-7F22-4120-8A06-72A94A225E23}"/>
          </ac:spMkLst>
        </pc:spChg>
        <pc:spChg chg="mod">
          <ac:chgData name="KY1708915@365.nju.edu.cn" userId="6226a253-862e-4062-9583-ca90ef3a886f" providerId="ADAL" clId="{191F52A3-CA1F-46AF-9B0F-E433C4A88531}" dt="2021-11-08T01:37:11.107" v="1386"/>
          <ac:spMkLst>
            <pc:docMk/>
            <pc:sldMk cId="628812690" sldId="550"/>
            <ac:spMk id="10" creationId="{0747CC76-EA4B-435A-8C6C-36EA912FF8A4}"/>
          </ac:spMkLst>
        </pc:spChg>
        <pc:spChg chg="add mod">
          <ac:chgData name="KY1708915@365.nju.edu.cn" userId="6226a253-862e-4062-9583-ca90ef3a886f" providerId="ADAL" clId="{191F52A3-CA1F-46AF-9B0F-E433C4A88531}" dt="2021-11-08T01:36:53.433" v="1365"/>
          <ac:spMkLst>
            <pc:docMk/>
            <pc:sldMk cId="628812690" sldId="550"/>
            <ac:spMk id="14" creationId="{D4237520-088B-45BB-AF76-7679FDF69FC8}"/>
          </ac:spMkLst>
        </pc:spChg>
        <pc:spChg chg="add mod">
          <ac:chgData name="KY1708915@365.nju.edu.cn" userId="6226a253-862e-4062-9583-ca90ef3a886f" providerId="ADAL" clId="{191F52A3-CA1F-46AF-9B0F-E433C4A88531}" dt="2021-11-15T00:59:58.873" v="2123"/>
          <ac:spMkLst>
            <pc:docMk/>
            <pc:sldMk cId="628812690" sldId="550"/>
            <ac:spMk id="15" creationId="{5A664570-77C8-4296-B690-F278F8547ED5}"/>
          </ac:spMkLst>
        </pc:spChg>
        <pc:spChg chg="add mod">
          <ac:chgData name="KY1708915@365.nju.edu.cn" userId="6226a253-862e-4062-9583-ca90ef3a886f" providerId="ADAL" clId="{191F52A3-CA1F-46AF-9B0F-E433C4A88531}" dt="2021-11-15T01:00:34.975" v="2144"/>
          <ac:spMkLst>
            <pc:docMk/>
            <pc:sldMk cId="628812690" sldId="550"/>
            <ac:spMk id="16" creationId="{2D1F99B1-5900-46E1-A221-B77A993B4D79}"/>
          </ac:spMkLst>
        </pc:spChg>
        <pc:spChg chg="add mod">
          <ac:chgData name="KY1708915@365.nju.edu.cn" userId="6226a253-862e-4062-9583-ca90ef3a886f" providerId="ADAL" clId="{191F52A3-CA1F-46AF-9B0F-E433C4A88531}" dt="2021-11-15T01:04:40.299" v="2173"/>
          <ac:spMkLst>
            <pc:docMk/>
            <pc:sldMk cId="628812690" sldId="550"/>
            <ac:spMk id="17" creationId="{405C5462-0D95-4D45-AD26-B05FAB3FBE0C}"/>
          </ac:spMkLst>
        </pc:spChg>
      </pc:sldChg>
      <pc:sldChg chg="modSp mod">
        <pc:chgData name="KY1708915@365.nju.edu.cn" userId="6226a253-862e-4062-9583-ca90ef3a886f" providerId="ADAL" clId="{191F52A3-CA1F-46AF-9B0F-E433C4A88531}" dt="2021-11-15T01:05:42.299" v="2181"/>
        <pc:sldMkLst>
          <pc:docMk/>
          <pc:sldMk cId="1413664279" sldId="551"/>
        </pc:sldMkLst>
        <pc:spChg chg="mod">
          <ac:chgData name="KY1708915@365.nju.edu.cn" userId="6226a253-862e-4062-9583-ca90ef3a886f" providerId="ADAL" clId="{191F52A3-CA1F-46AF-9B0F-E433C4A88531}" dt="2021-11-15T01:05:42.299" v="2181"/>
          <ac:spMkLst>
            <pc:docMk/>
            <pc:sldMk cId="1413664279" sldId="551"/>
            <ac:spMk id="5" creationId="{1BCD0FBB-3CE2-49E0-883F-8F0B5E9F8C9D}"/>
          </ac:spMkLst>
        </pc:spChg>
        <pc:spChg chg="mod">
          <ac:chgData name="KY1708915@365.nju.edu.cn" userId="6226a253-862e-4062-9583-ca90ef3a886f" providerId="ADAL" clId="{191F52A3-CA1F-46AF-9B0F-E433C4A88531}" dt="2021-11-08T01:38:14.932" v="1402" actId="20577"/>
          <ac:spMkLst>
            <pc:docMk/>
            <pc:sldMk cId="1413664279" sldId="551"/>
            <ac:spMk id="6" creationId="{AE3F760A-33BE-4469-B81F-FC8ABCC69F67}"/>
          </ac:spMkLst>
        </pc:spChg>
        <pc:spChg chg="mod">
          <ac:chgData name="KY1708915@365.nju.edu.cn" userId="6226a253-862e-4062-9583-ca90ef3a886f" providerId="ADAL" clId="{191F52A3-CA1F-46AF-9B0F-E433C4A88531}" dt="2021-11-08T01:39:18.522" v="1494"/>
          <ac:spMkLst>
            <pc:docMk/>
            <pc:sldMk cId="1413664279" sldId="551"/>
            <ac:spMk id="9" creationId="{2C6B2994-9482-4688-BA33-0ACB8F3E1B2D}"/>
          </ac:spMkLst>
        </pc:spChg>
        <pc:spChg chg="mod">
          <ac:chgData name="KY1708915@365.nju.edu.cn" userId="6226a253-862e-4062-9583-ca90ef3a886f" providerId="ADAL" clId="{191F52A3-CA1F-46AF-9B0F-E433C4A88531}" dt="2021-11-08T01:40:41.373" v="1667" actId="20577"/>
          <ac:spMkLst>
            <pc:docMk/>
            <pc:sldMk cId="1413664279" sldId="551"/>
            <ac:spMk id="10" creationId="{2F16E5EC-D4B5-4E16-98A5-2F8F323733CA}"/>
          </ac:spMkLst>
        </pc:spChg>
      </pc:sldChg>
      <pc:sldChg chg="modSp modAnim">
        <pc:chgData name="KY1708915@365.nju.edu.cn" userId="6226a253-862e-4062-9583-ca90ef3a886f" providerId="ADAL" clId="{191F52A3-CA1F-46AF-9B0F-E433C4A88531}" dt="2021-11-15T01:11:23.660" v="2230"/>
        <pc:sldMkLst>
          <pc:docMk/>
          <pc:sldMk cId="638618026" sldId="553"/>
        </pc:sldMkLst>
        <pc:spChg chg="mod">
          <ac:chgData name="KY1708915@365.nju.edu.cn" userId="6226a253-862e-4062-9583-ca90ef3a886f" providerId="ADAL" clId="{191F52A3-CA1F-46AF-9B0F-E433C4A88531}" dt="2021-11-15T01:11:23.660" v="2230"/>
          <ac:spMkLst>
            <pc:docMk/>
            <pc:sldMk cId="638618026" sldId="553"/>
            <ac:spMk id="2" creationId="{C9160CE7-EE5A-4748-B6B6-2EBA3C340956}"/>
          </ac:spMkLst>
        </pc:spChg>
      </pc:sldChg>
      <pc:sldChg chg="modSp modAnim">
        <pc:chgData name="KY1708915@365.nju.edu.cn" userId="6226a253-862e-4062-9583-ca90ef3a886f" providerId="ADAL" clId="{191F52A3-CA1F-46AF-9B0F-E433C4A88531}" dt="2021-11-15T01:33:10.510" v="2440"/>
        <pc:sldMkLst>
          <pc:docMk/>
          <pc:sldMk cId="2942163841" sldId="554"/>
        </pc:sldMkLst>
        <pc:spChg chg="mod">
          <ac:chgData name="KY1708915@365.nju.edu.cn" userId="6226a253-862e-4062-9583-ca90ef3a886f" providerId="ADAL" clId="{191F52A3-CA1F-46AF-9B0F-E433C4A88531}" dt="2021-11-15T01:13:22.138" v="2250"/>
          <ac:spMkLst>
            <pc:docMk/>
            <pc:sldMk cId="2942163841" sldId="554"/>
            <ac:spMk id="2" creationId="{0C4E692A-FD2E-4B95-B05C-FE9E3F6ECC03}"/>
          </ac:spMkLst>
        </pc:spChg>
        <pc:spChg chg="mod">
          <ac:chgData name="KY1708915@365.nju.edu.cn" userId="6226a253-862e-4062-9583-ca90ef3a886f" providerId="ADAL" clId="{191F52A3-CA1F-46AF-9B0F-E433C4A88531}" dt="2021-11-15T01:33:10.510" v="2440"/>
          <ac:spMkLst>
            <pc:docMk/>
            <pc:sldMk cId="2942163841" sldId="554"/>
            <ac:spMk id="3" creationId="{1F330762-CA99-4093-AEC6-430B3B7F6412}"/>
          </ac:spMkLst>
        </pc:spChg>
      </pc:sldChg>
      <pc:sldChg chg="del">
        <pc:chgData name="KY1708915@365.nju.edu.cn" userId="6226a253-862e-4062-9583-ca90ef3a886f" providerId="ADAL" clId="{191F52A3-CA1F-46AF-9B0F-E433C4A88531}" dt="2021-11-08T01:49:00.234" v="2064" actId="2696"/>
        <pc:sldMkLst>
          <pc:docMk/>
          <pc:sldMk cId="405189079" sldId="555"/>
        </pc:sldMkLst>
      </pc:sldChg>
      <pc:sldChg chg="modSp mod">
        <pc:chgData name="KY1708915@365.nju.edu.cn" userId="6226a253-862e-4062-9583-ca90ef3a886f" providerId="ADAL" clId="{191F52A3-CA1F-46AF-9B0F-E433C4A88531}" dt="2021-11-15T01:30:47.501" v="2416"/>
        <pc:sldMkLst>
          <pc:docMk/>
          <pc:sldMk cId="3604533522" sldId="557"/>
        </pc:sldMkLst>
        <pc:spChg chg="mod">
          <ac:chgData name="KY1708915@365.nju.edu.cn" userId="6226a253-862e-4062-9583-ca90ef3a886f" providerId="ADAL" clId="{191F52A3-CA1F-46AF-9B0F-E433C4A88531}" dt="2021-11-15T01:30:47.501" v="2416"/>
          <ac:spMkLst>
            <pc:docMk/>
            <pc:sldMk cId="3604533522" sldId="557"/>
            <ac:spMk id="3" creationId="{04F17EF4-F8F6-470E-9F29-51675A0B9CDF}"/>
          </ac:spMkLst>
        </pc:spChg>
        <pc:spChg chg="mod">
          <ac:chgData name="KY1708915@365.nju.edu.cn" userId="6226a253-862e-4062-9583-ca90ef3a886f" providerId="ADAL" clId="{191F52A3-CA1F-46AF-9B0F-E433C4A88531}" dt="2021-11-08T01:43:55.164" v="1963" actId="14100"/>
          <ac:spMkLst>
            <pc:docMk/>
            <pc:sldMk cId="3604533522" sldId="557"/>
            <ac:spMk id="4" creationId="{805294BD-7097-4DFC-8120-02AA05D5AD05}"/>
          </ac:spMkLst>
        </pc:spChg>
        <pc:picChg chg="mod">
          <ac:chgData name="KY1708915@365.nju.edu.cn" userId="6226a253-862e-4062-9583-ca90ef3a886f" providerId="ADAL" clId="{191F52A3-CA1F-46AF-9B0F-E433C4A88531}" dt="2021-11-08T01:46:56.324" v="2050" actId="14100"/>
          <ac:picMkLst>
            <pc:docMk/>
            <pc:sldMk cId="3604533522" sldId="557"/>
            <ac:picMk id="5" creationId="{D5504E51-3B54-4990-8D2B-C34DD5871D3C}"/>
          </ac:picMkLst>
        </pc:picChg>
      </pc:sldChg>
      <pc:sldChg chg="modSp">
        <pc:chgData name="KY1708915@365.nju.edu.cn" userId="6226a253-862e-4062-9583-ca90ef3a886f" providerId="ADAL" clId="{191F52A3-CA1F-46AF-9B0F-E433C4A88531}" dt="2021-11-15T01:34:21.695" v="2472"/>
        <pc:sldMkLst>
          <pc:docMk/>
          <pc:sldMk cId="2524265986" sldId="558"/>
        </pc:sldMkLst>
        <pc:spChg chg="mod">
          <ac:chgData name="KY1708915@365.nju.edu.cn" userId="6226a253-862e-4062-9583-ca90ef3a886f" providerId="ADAL" clId="{191F52A3-CA1F-46AF-9B0F-E433C4A88531}" dt="2021-11-15T01:11:48.090" v="2238"/>
          <ac:spMkLst>
            <pc:docMk/>
            <pc:sldMk cId="2524265986" sldId="558"/>
            <ac:spMk id="2" creationId="{CA5107BF-AB76-4F16-92C3-7A07D7C51A6C}"/>
          </ac:spMkLst>
        </pc:spChg>
        <pc:spChg chg="mod">
          <ac:chgData name="KY1708915@365.nju.edu.cn" userId="6226a253-862e-4062-9583-ca90ef3a886f" providerId="ADAL" clId="{191F52A3-CA1F-46AF-9B0F-E433C4A88531}" dt="2021-11-15T01:34:21.695" v="2472"/>
          <ac:spMkLst>
            <pc:docMk/>
            <pc:sldMk cId="2524265986" sldId="558"/>
            <ac:spMk id="3" creationId="{F1F7D935-22B2-4DBB-9A90-6414E3589492}"/>
          </ac:spMkLst>
        </pc:spChg>
      </pc:sldChg>
      <pc:sldChg chg="modSp">
        <pc:chgData name="KY1708915@365.nju.edu.cn" userId="6226a253-862e-4062-9583-ca90ef3a886f" providerId="ADAL" clId="{191F52A3-CA1F-46AF-9B0F-E433C4A88531}" dt="2021-11-15T01:26:11.047" v="2390"/>
        <pc:sldMkLst>
          <pc:docMk/>
          <pc:sldMk cId="4133313242" sldId="559"/>
        </pc:sldMkLst>
        <pc:spChg chg="mod">
          <ac:chgData name="KY1708915@365.nju.edu.cn" userId="6226a253-862e-4062-9583-ca90ef3a886f" providerId="ADAL" clId="{191F52A3-CA1F-46AF-9B0F-E433C4A88531}" dt="2021-11-15T01:14:29.865" v="2258"/>
          <ac:spMkLst>
            <pc:docMk/>
            <pc:sldMk cId="4133313242" sldId="559"/>
            <ac:spMk id="2" creationId="{180AFC58-0035-4453-AEDC-6E24201148F1}"/>
          </ac:spMkLst>
        </pc:spChg>
        <pc:spChg chg="mod">
          <ac:chgData name="KY1708915@365.nju.edu.cn" userId="6226a253-862e-4062-9583-ca90ef3a886f" providerId="ADAL" clId="{191F52A3-CA1F-46AF-9B0F-E433C4A88531}" dt="2021-11-15T01:26:11.047" v="2390"/>
          <ac:spMkLst>
            <pc:docMk/>
            <pc:sldMk cId="4133313242" sldId="559"/>
            <ac:spMk id="3" creationId="{4BE1CCF1-DE10-4BAF-BA51-54FF2189CB4F}"/>
          </ac:spMkLst>
        </pc:spChg>
      </pc:sldChg>
    </pc:docChg>
  </pc:docChgLst>
  <pc:docChgLst>
    <pc:chgData name="匡宏宇" userId="6226a253-862e-4062-9583-ca90ef3a886f" providerId="ADAL" clId="{6C42BB57-41B5-4CB4-AD76-C1EE88B7CC04}"/>
    <pc:docChg chg="custSel modSld">
      <pc:chgData name="匡宏宇" userId="6226a253-862e-4062-9583-ca90ef3a886f" providerId="ADAL" clId="{6C42BB57-41B5-4CB4-AD76-C1EE88B7CC04}" dt="2021-11-15T03:07:13.888" v="574"/>
      <pc:docMkLst>
        <pc:docMk/>
      </pc:docMkLst>
      <pc:sldChg chg="modAnim">
        <pc:chgData name="匡宏宇" userId="6226a253-862e-4062-9583-ca90ef3a886f" providerId="ADAL" clId="{6C42BB57-41B5-4CB4-AD76-C1EE88B7CC04}" dt="2021-11-08T01:57:52.788" v="525"/>
        <pc:sldMkLst>
          <pc:docMk/>
          <pc:sldMk cId="2750529890" sldId="532"/>
        </pc:sldMkLst>
      </pc:sldChg>
      <pc:sldChg chg="modAnim">
        <pc:chgData name="匡宏宇" userId="6226a253-862e-4062-9583-ca90ef3a886f" providerId="ADAL" clId="{6C42BB57-41B5-4CB4-AD76-C1EE88B7CC04}" dt="2021-11-08T01:58:13.290" v="528"/>
        <pc:sldMkLst>
          <pc:docMk/>
          <pc:sldMk cId="2886549101" sldId="534"/>
        </pc:sldMkLst>
      </pc:sldChg>
      <pc:sldChg chg="modAnim">
        <pc:chgData name="匡宏宇" userId="6226a253-862e-4062-9583-ca90ef3a886f" providerId="ADAL" clId="{6C42BB57-41B5-4CB4-AD76-C1EE88B7CC04}" dt="2021-11-08T01:57:58.252" v="526"/>
        <pc:sldMkLst>
          <pc:docMk/>
          <pc:sldMk cId="300652636" sldId="538"/>
        </pc:sldMkLst>
      </pc:sldChg>
      <pc:sldChg chg="modAnim">
        <pc:chgData name="匡宏宇" userId="6226a253-862e-4062-9583-ca90ef3a886f" providerId="ADAL" clId="{6C42BB57-41B5-4CB4-AD76-C1EE88B7CC04}" dt="2021-11-08T01:58:02.880" v="527"/>
        <pc:sldMkLst>
          <pc:docMk/>
          <pc:sldMk cId="3348326621" sldId="540"/>
        </pc:sldMkLst>
      </pc:sldChg>
      <pc:sldChg chg="modSp mod modAnim">
        <pc:chgData name="匡宏宇" userId="6226a253-862e-4062-9583-ca90ef3a886f" providerId="ADAL" clId="{6C42BB57-41B5-4CB4-AD76-C1EE88B7CC04}" dt="2021-11-08T01:57:43.912" v="524"/>
        <pc:sldMkLst>
          <pc:docMk/>
          <pc:sldMk cId="2368423752" sldId="541"/>
        </pc:sldMkLst>
        <pc:spChg chg="mod">
          <ac:chgData name="匡宏宇" userId="6226a253-862e-4062-9583-ca90ef3a886f" providerId="ADAL" clId="{6C42BB57-41B5-4CB4-AD76-C1EE88B7CC04}" dt="2021-11-08T01:57:19.775" v="523"/>
          <ac:spMkLst>
            <pc:docMk/>
            <pc:sldMk cId="2368423752" sldId="541"/>
            <ac:spMk id="3" creationId="{F28BC99D-F2A9-4D49-815C-BA49D020C45F}"/>
          </ac:spMkLst>
        </pc:spChg>
      </pc:sldChg>
      <pc:sldChg chg="modSp mod">
        <pc:chgData name="匡宏宇" userId="6226a253-862e-4062-9583-ca90ef3a886f" providerId="ADAL" clId="{6C42BB57-41B5-4CB4-AD76-C1EE88B7CC04}" dt="2021-11-15T03:07:13.888" v="574"/>
        <pc:sldMkLst>
          <pc:docMk/>
          <pc:sldMk cId="1413664279" sldId="551"/>
        </pc:sldMkLst>
        <pc:spChg chg="mod">
          <ac:chgData name="匡宏宇" userId="6226a253-862e-4062-9583-ca90ef3a886f" providerId="ADAL" clId="{6C42BB57-41B5-4CB4-AD76-C1EE88B7CC04}" dt="2021-11-15T03:07:13.888" v="574"/>
          <ac:spMkLst>
            <pc:docMk/>
            <pc:sldMk cId="1413664279" sldId="551"/>
            <ac:spMk id="9" creationId="{2C6B2994-9482-4688-BA33-0ACB8F3E1B2D}"/>
          </ac:spMkLst>
        </pc:spChg>
      </pc:sldChg>
    </pc:docChg>
  </pc:docChgLst>
  <pc:docChgLst>
    <pc:chgData name="匡宏宇" userId="6226a253-862e-4062-9583-ca90ef3a886f" providerId="ADAL" clId="{71AF4D52-CA58-4639-8722-FF8833E1C3CB}"/>
    <pc:docChg chg="custSel modSld">
      <pc:chgData name="匡宏宇" userId="6226a253-862e-4062-9583-ca90ef3a886f" providerId="ADAL" clId="{71AF4D52-CA58-4639-8722-FF8833E1C3CB}" dt="2022-10-25T09:58:05.535" v="1061"/>
      <pc:docMkLst>
        <pc:docMk/>
      </pc:docMkLst>
      <pc:sldChg chg="modSp mod">
        <pc:chgData name="匡宏宇" userId="6226a253-862e-4062-9583-ca90ef3a886f" providerId="ADAL" clId="{71AF4D52-CA58-4639-8722-FF8833E1C3CB}" dt="2022-10-25T09:19:47.813" v="74"/>
        <pc:sldMkLst>
          <pc:docMk/>
          <pc:sldMk cId="1168133360" sldId="548"/>
        </pc:sldMkLst>
        <pc:spChg chg="mod">
          <ac:chgData name="匡宏宇" userId="6226a253-862e-4062-9583-ca90ef3a886f" providerId="ADAL" clId="{71AF4D52-CA58-4639-8722-FF8833E1C3CB}" dt="2022-10-25T09:19:47.813" v="74"/>
          <ac:spMkLst>
            <pc:docMk/>
            <pc:sldMk cId="1168133360" sldId="548"/>
            <ac:spMk id="3" creationId="{57E77CA8-6136-4DBF-B38D-4AEDD526EB2A}"/>
          </ac:spMkLst>
        </pc:spChg>
      </pc:sldChg>
      <pc:sldChg chg="modSp mod">
        <pc:chgData name="匡宏宇" userId="6226a253-862e-4062-9583-ca90ef3a886f" providerId="ADAL" clId="{71AF4D52-CA58-4639-8722-FF8833E1C3CB}" dt="2022-10-25T09:51:53.132" v="974"/>
        <pc:sldMkLst>
          <pc:docMk/>
          <pc:sldMk cId="628812690" sldId="550"/>
        </pc:sldMkLst>
        <pc:spChg chg="mod">
          <ac:chgData name="匡宏宇" userId="6226a253-862e-4062-9583-ca90ef3a886f" providerId="ADAL" clId="{71AF4D52-CA58-4639-8722-FF8833E1C3CB}" dt="2022-10-25T09:51:53.132" v="974"/>
          <ac:spMkLst>
            <pc:docMk/>
            <pc:sldMk cId="628812690" sldId="550"/>
            <ac:spMk id="13" creationId="{16DA74D8-1684-4113-983F-C00BB5BA3033}"/>
          </ac:spMkLst>
        </pc:spChg>
      </pc:sldChg>
      <pc:sldChg chg="modSp mod">
        <pc:chgData name="匡宏宇" userId="6226a253-862e-4062-9583-ca90ef3a886f" providerId="ADAL" clId="{71AF4D52-CA58-4639-8722-FF8833E1C3CB}" dt="2022-10-25T09:33:12.909" v="454"/>
        <pc:sldMkLst>
          <pc:docMk/>
          <pc:sldMk cId="1413664279" sldId="551"/>
        </pc:sldMkLst>
        <pc:spChg chg="mod">
          <ac:chgData name="匡宏宇" userId="6226a253-862e-4062-9583-ca90ef3a886f" providerId="ADAL" clId="{71AF4D52-CA58-4639-8722-FF8833E1C3CB}" dt="2022-10-25T09:29:45.359" v="115"/>
          <ac:spMkLst>
            <pc:docMk/>
            <pc:sldMk cId="1413664279" sldId="551"/>
            <ac:spMk id="5" creationId="{1BCD0FBB-3CE2-49E0-883F-8F0B5E9F8C9D}"/>
          </ac:spMkLst>
        </pc:spChg>
        <pc:spChg chg="mod">
          <ac:chgData name="匡宏宇" userId="6226a253-862e-4062-9583-ca90ef3a886f" providerId="ADAL" clId="{71AF4D52-CA58-4639-8722-FF8833E1C3CB}" dt="2022-10-25T09:33:12.909" v="454"/>
          <ac:spMkLst>
            <pc:docMk/>
            <pc:sldMk cId="1413664279" sldId="551"/>
            <ac:spMk id="9" creationId="{2C6B2994-9482-4688-BA33-0ACB8F3E1B2D}"/>
          </ac:spMkLst>
        </pc:spChg>
        <pc:spChg chg="mod">
          <ac:chgData name="匡宏宇" userId="6226a253-862e-4062-9583-ca90ef3a886f" providerId="ADAL" clId="{71AF4D52-CA58-4639-8722-FF8833E1C3CB}" dt="2022-10-25T09:32:47.521" v="341" actId="14100"/>
          <ac:spMkLst>
            <pc:docMk/>
            <pc:sldMk cId="1413664279" sldId="551"/>
            <ac:spMk id="10" creationId="{2F16E5EC-D4B5-4E16-98A5-2F8F323733CA}"/>
          </ac:spMkLst>
        </pc:spChg>
      </pc:sldChg>
      <pc:sldChg chg="modSp mod">
        <pc:chgData name="匡宏宇" userId="6226a253-862e-4062-9583-ca90ef3a886f" providerId="ADAL" clId="{71AF4D52-CA58-4639-8722-FF8833E1C3CB}" dt="2022-10-25T09:36:21.664" v="629" actId="207"/>
        <pc:sldMkLst>
          <pc:docMk/>
          <pc:sldMk cId="3604533522" sldId="557"/>
        </pc:sldMkLst>
        <pc:spChg chg="mod">
          <ac:chgData name="匡宏宇" userId="6226a253-862e-4062-9583-ca90ef3a886f" providerId="ADAL" clId="{71AF4D52-CA58-4639-8722-FF8833E1C3CB}" dt="2022-10-25T09:36:21.664" v="629" actId="207"/>
          <ac:spMkLst>
            <pc:docMk/>
            <pc:sldMk cId="3604533522" sldId="557"/>
            <ac:spMk id="3" creationId="{04F17EF4-F8F6-470E-9F29-51675A0B9CDF}"/>
          </ac:spMkLst>
        </pc:spChg>
      </pc:sldChg>
      <pc:sldChg chg="modSp mod">
        <pc:chgData name="匡宏宇" userId="6226a253-862e-4062-9583-ca90ef3a886f" providerId="ADAL" clId="{71AF4D52-CA58-4639-8722-FF8833E1C3CB}" dt="2022-10-25T09:58:05.535" v="1061"/>
        <pc:sldMkLst>
          <pc:docMk/>
          <pc:sldMk cId="2524265986" sldId="558"/>
        </pc:sldMkLst>
        <pc:spChg chg="mod">
          <ac:chgData name="匡宏宇" userId="6226a253-862e-4062-9583-ca90ef3a886f" providerId="ADAL" clId="{71AF4D52-CA58-4639-8722-FF8833E1C3CB}" dt="2022-10-25T09:58:05.535" v="1061"/>
          <ac:spMkLst>
            <pc:docMk/>
            <pc:sldMk cId="2524265986" sldId="558"/>
            <ac:spMk id="3" creationId="{F1F7D935-22B2-4DBB-9A90-6414E3589492}"/>
          </ac:spMkLst>
        </pc:spChg>
      </pc:sldChg>
      <pc:sldChg chg="modSp mod">
        <pc:chgData name="匡宏宇" userId="6226a253-862e-4062-9583-ca90ef3a886f" providerId="ADAL" clId="{71AF4D52-CA58-4639-8722-FF8833E1C3CB}" dt="2022-10-25T09:51:02.023" v="929"/>
        <pc:sldMkLst>
          <pc:docMk/>
          <pc:sldMk cId="4133313242" sldId="559"/>
        </pc:sldMkLst>
        <pc:spChg chg="mod">
          <ac:chgData name="匡宏宇" userId="6226a253-862e-4062-9583-ca90ef3a886f" providerId="ADAL" clId="{71AF4D52-CA58-4639-8722-FF8833E1C3CB}" dt="2022-10-25T09:51:02.023" v="929"/>
          <ac:spMkLst>
            <pc:docMk/>
            <pc:sldMk cId="4133313242" sldId="559"/>
            <ac:spMk id="3" creationId="{4BE1CCF1-DE10-4BAF-BA51-54FF2189CB4F}"/>
          </ac:spMkLst>
        </pc:spChg>
      </pc:sldChg>
    </pc:docChg>
  </pc:docChgLst>
</pc:chgInfo>
</file>

<file path=ppt/media/image10.png>
</file>

<file path=ppt/media/image3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21E219-EE3A-4357-9C3E-0D8AD5C7C047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599706-C4D1-4FF8-8B89-C69F4DECDA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0055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99706-C4D1-4FF8-8B89-C69F4DECDA4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83157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99706-C4D1-4FF8-8B89-C69F4DECDA4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169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599706-C4D1-4FF8-8B89-C69F4DECDA4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3957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9CE9-C62E-40D6-8535-59946506BED7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9163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9CE9-C62E-40D6-8535-59946506BED7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4087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9CE9-C62E-40D6-8535-59946506BED7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7664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9CE9-C62E-40D6-8535-59946506BED7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222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9CE9-C62E-40D6-8535-59946506BED7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2034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9CE9-C62E-40D6-8535-59946506BED7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358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9CE9-C62E-40D6-8535-59946506BED7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0925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9CE9-C62E-40D6-8535-59946506BED7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3983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9CE9-C62E-40D6-8535-59946506BED7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2078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9CE9-C62E-40D6-8535-59946506BED7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2567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89CE9-C62E-40D6-8535-59946506BED7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3966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B89CE9-C62E-40D6-8535-59946506BED7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CA9C6-D736-40F8-8807-ADD4E1C7C1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6546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FB9E62-CBA1-4C64-A838-7A0A51514E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需求与商业模式创新</a:t>
            </a:r>
            <a:br>
              <a:rPr lang="en-US" altLang="zh-CN" dirty="0"/>
            </a:br>
            <a:r>
              <a:rPr lang="zh-CN" altLang="en-US" dirty="0"/>
              <a:t>第五章 商业模式战略</a:t>
            </a:r>
            <a:br>
              <a:rPr lang="en-US" altLang="zh-CN" dirty="0"/>
            </a:br>
            <a:r>
              <a:rPr lang="zh-CN" altLang="en-US" dirty="0"/>
              <a:t>评估商业模式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D779963-499D-47D6-B7A6-8DA42E7796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软件学院 </a:t>
            </a:r>
            <a:r>
              <a:rPr lang="en-US" altLang="zh-CN" dirty="0"/>
              <a:t>– </a:t>
            </a:r>
            <a:r>
              <a:rPr lang="zh-CN" altLang="en-US" dirty="0"/>
              <a:t>匡宏宇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5874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5107BF-AB76-4F16-92C3-7A07D7C51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393" y="365126"/>
            <a:ext cx="8864080" cy="1325563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SWO</a:t>
            </a:r>
            <a:r>
              <a:rPr lang="en-US" altLang="zh-CN" sz="4000" b="1" dirty="0">
                <a:solidFill>
                  <a:srgbClr val="FF0000"/>
                </a:solidFill>
              </a:rPr>
              <a:t>T</a:t>
            </a:r>
            <a:r>
              <a:rPr lang="zh-CN" altLang="en-US" sz="4000" dirty="0"/>
              <a:t>：评估威胁 </a:t>
            </a:r>
            <a:r>
              <a:rPr lang="en-US" altLang="zh-CN" sz="4000" dirty="0"/>
              <a:t>– </a:t>
            </a:r>
            <a:r>
              <a:rPr lang="zh-CN" altLang="en-US" sz="4000" dirty="0"/>
              <a:t>基础设施</a:t>
            </a:r>
            <a:r>
              <a:rPr lang="en-US" altLang="zh-CN" sz="4000" dirty="0"/>
              <a:t>&amp;</a:t>
            </a:r>
            <a:r>
              <a:rPr lang="zh-CN" altLang="en-US" sz="4000" dirty="0"/>
              <a:t>客户界面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1F7D935-22B2-4DBB-9A90-6414E3589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zh-CN" altLang="en-US" sz="2600" b="1" dirty="0">
                <a:solidFill>
                  <a:srgbClr val="00B0F0"/>
                </a:solidFill>
              </a:rPr>
              <a:t>对基础设施的威胁（供应不足、干扰、合作关系波动）</a:t>
            </a:r>
            <a:endParaRPr lang="en-US" altLang="zh-CN" sz="2600" b="1" dirty="0">
              <a:solidFill>
                <a:srgbClr val="00B0F0"/>
              </a:solidFill>
            </a:endParaRPr>
          </a:p>
          <a:p>
            <a:pPr lvl="1"/>
            <a:r>
              <a:rPr lang="en-US" altLang="zh-CN" dirty="0"/>
              <a:t>KR</a:t>
            </a:r>
            <a:r>
              <a:rPr lang="zh-CN" altLang="en-US" dirty="0"/>
              <a:t>：某些资源的供应短缺？资源的质量是否有保证？（网易云音乐的版权问题）</a:t>
            </a:r>
            <a:endParaRPr lang="en-US" altLang="zh-CN" dirty="0"/>
          </a:p>
          <a:p>
            <a:pPr lvl="1"/>
            <a:r>
              <a:rPr lang="en-US" altLang="zh-CN" dirty="0"/>
              <a:t>KA</a:t>
            </a:r>
            <a:r>
              <a:rPr lang="zh-CN" altLang="en-US" dirty="0"/>
              <a:t>：哪些关键业务会被打扰（</a:t>
            </a:r>
            <a:r>
              <a:rPr lang="en-US" altLang="zh-CN" dirty="0"/>
              <a:t>A</a:t>
            </a:r>
            <a:r>
              <a:rPr lang="zh-CN" altLang="en-US" dirty="0"/>
              <a:t>站关停） ？我们的活动质量能否保证（产品、渠道）？</a:t>
            </a:r>
            <a:endParaRPr lang="en-US" altLang="zh-CN" dirty="0"/>
          </a:p>
          <a:p>
            <a:pPr lvl="1"/>
            <a:r>
              <a:rPr lang="en-US" altLang="zh-CN" dirty="0"/>
              <a:t>KP</a:t>
            </a:r>
            <a:r>
              <a:rPr lang="zh-CN" altLang="en-US" dirty="0"/>
              <a:t>：可能失去的合作伙伴？是否会跟竞争对手合作？是否过分依赖某些合作伙伴？（阿里失手</a:t>
            </a:r>
            <a:r>
              <a:rPr lang="en-US" altLang="zh-CN" dirty="0"/>
              <a:t>O2O</a:t>
            </a:r>
            <a:r>
              <a:rPr lang="zh-CN" altLang="en-US" dirty="0"/>
              <a:t>：自废武功</a:t>
            </a:r>
            <a:r>
              <a:rPr lang="en-US" altLang="zh-CN" dirty="0"/>
              <a:t>+</a:t>
            </a:r>
            <a:r>
              <a:rPr lang="zh-CN" altLang="en-US" dirty="0"/>
              <a:t>问题频出</a:t>
            </a:r>
            <a:r>
              <a:rPr lang="en-US" altLang="zh-CN" b="1" dirty="0"/>
              <a:t>+</a:t>
            </a:r>
            <a:r>
              <a:rPr lang="zh-CN" altLang="en-US" b="1" strike="sngStrike" dirty="0"/>
              <a:t>养蛊反噬</a:t>
            </a:r>
            <a:r>
              <a:rPr lang="zh-CN" altLang="en-US" b="1" dirty="0"/>
              <a:t>美团投靠腾讯</a:t>
            </a:r>
            <a:r>
              <a:rPr lang="en-US" altLang="zh-CN" b="1" dirty="0"/>
              <a:t>+</a:t>
            </a:r>
            <a:r>
              <a:rPr lang="zh-CN" altLang="en-US" b="1" dirty="0"/>
              <a:t>点评被美团收购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sz="2600" b="1" dirty="0">
                <a:solidFill>
                  <a:srgbClr val="00B0F0"/>
                </a:solidFill>
              </a:rPr>
              <a:t>客户界面上的威胁（市场竞争、渠道威胁、客户关系恶化）</a:t>
            </a:r>
            <a:endParaRPr lang="en-US" altLang="zh-CN" sz="2600" b="1" dirty="0">
              <a:solidFill>
                <a:srgbClr val="00B0F0"/>
              </a:solidFill>
            </a:endParaRPr>
          </a:p>
          <a:p>
            <a:pPr lvl="1"/>
            <a:r>
              <a:rPr lang="en-US" altLang="zh-CN" dirty="0"/>
              <a:t>CS</a:t>
            </a:r>
            <a:r>
              <a:rPr lang="zh-CN" altLang="en-US" dirty="0"/>
              <a:t>：市场是否很快饱和？市场份额被友商威胁？客户转投的可能性？竞争白热化的速度？（千播大战终局：为腾讯打工）</a:t>
            </a:r>
            <a:endParaRPr lang="en-US" altLang="zh-CN" dirty="0"/>
          </a:p>
          <a:p>
            <a:pPr lvl="1"/>
            <a:r>
              <a:rPr lang="en-US" altLang="zh-CN" dirty="0"/>
              <a:t>CH</a:t>
            </a:r>
            <a:r>
              <a:rPr lang="zh-CN" altLang="en-US" dirty="0"/>
              <a:t>：竞争对手是否威胁渠道？（恶意举报）是否存在渠道与客户不相关的危险？（</a:t>
            </a:r>
            <a:r>
              <a:rPr lang="en-US" altLang="zh-CN" dirty="0"/>
              <a:t>PDD</a:t>
            </a:r>
            <a:r>
              <a:rPr lang="zh-CN" altLang="en-US" dirty="0"/>
              <a:t>的升级出圈：从砍一刀到百亿补贴）</a:t>
            </a:r>
            <a:endParaRPr lang="en-US" altLang="zh-CN" dirty="0"/>
          </a:p>
          <a:p>
            <a:pPr lvl="1"/>
            <a:r>
              <a:rPr lang="en-US" altLang="zh-CN" dirty="0"/>
              <a:t>CR</a:t>
            </a:r>
            <a:r>
              <a:rPr lang="zh-CN" altLang="en-US" dirty="0"/>
              <a:t>：我们的客户关系有可能恶化吗（产品质量与特性无法支持品牌构建）？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4265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330762-CA99-4093-AEC6-430B3B7F64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47460"/>
            <a:ext cx="9143999" cy="5010539"/>
          </a:xfrm>
        </p:spPr>
        <p:txBody>
          <a:bodyPr>
            <a:normAutofit lnSpcReduction="10000"/>
          </a:bodyPr>
          <a:lstStyle/>
          <a:p>
            <a:r>
              <a:rPr lang="zh-CN" altLang="en-US" sz="2600" b="1" dirty="0">
                <a:solidFill>
                  <a:srgbClr val="00B0F0"/>
                </a:solidFill>
              </a:rPr>
              <a:t>价值主张中的机会（整合、服务化与拓展）</a:t>
            </a:r>
            <a:endParaRPr lang="en-US" altLang="zh-CN" sz="2600" b="1" dirty="0">
              <a:solidFill>
                <a:srgbClr val="00B0F0"/>
              </a:solidFill>
            </a:endParaRPr>
          </a:p>
          <a:p>
            <a:pPr lvl="1"/>
            <a:r>
              <a:rPr lang="en-US" altLang="zh-CN" dirty="0"/>
              <a:t>VP</a:t>
            </a:r>
            <a:r>
              <a:rPr lang="zh-CN" altLang="en-US" dirty="0"/>
              <a:t>：</a:t>
            </a:r>
            <a:r>
              <a:rPr lang="zh-CN" altLang="en-US" b="1" dirty="0"/>
              <a:t>产品与服务能否整合，产品能否服务化？</a:t>
            </a:r>
            <a:r>
              <a:rPr lang="zh-CN" altLang="en-US" dirty="0"/>
              <a:t>（哈啰单车的芝麻信用分复用</a:t>
            </a:r>
            <a:r>
              <a:rPr lang="en-US" altLang="zh-CN" dirty="0"/>
              <a:t>+</a:t>
            </a:r>
            <a:r>
              <a:rPr lang="zh-CN" altLang="en-US" dirty="0"/>
              <a:t>高效运维）</a:t>
            </a:r>
            <a:r>
              <a:rPr lang="zh-CN" altLang="en-US" b="1" dirty="0"/>
              <a:t>价值主张的补充和外延？</a:t>
            </a:r>
            <a:r>
              <a:rPr lang="zh-CN" altLang="en-US" dirty="0"/>
              <a:t>（谷歌的安卓与</a:t>
            </a:r>
            <a:r>
              <a:rPr lang="en-US" altLang="zh-CN" dirty="0"/>
              <a:t>B</a:t>
            </a:r>
            <a:r>
              <a:rPr lang="zh-CN" altLang="en-US" dirty="0"/>
              <a:t>站的漫画）</a:t>
            </a:r>
            <a:r>
              <a:rPr lang="zh-CN" altLang="en-US" b="1" dirty="0"/>
              <a:t>满足客户的额外需求或其它可做的工作？</a:t>
            </a:r>
            <a:r>
              <a:rPr lang="zh-CN" altLang="en-US" dirty="0"/>
              <a:t>（海尔能洗红薯的洗衣机）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sz="2600" b="1" dirty="0">
                <a:solidFill>
                  <a:srgbClr val="00B0F0"/>
                </a:solidFill>
              </a:rPr>
              <a:t>成本</a:t>
            </a:r>
            <a:r>
              <a:rPr lang="en-US" altLang="zh-CN" sz="2600" b="1" dirty="0">
                <a:solidFill>
                  <a:srgbClr val="00B0F0"/>
                </a:solidFill>
              </a:rPr>
              <a:t>/</a:t>
            </a:r>
            <a:r>
              <a:rPr lang="zh-CN" altLang="en-US" sz="2600" b="1" dirty="0">
                <a:solidFill>
                  <a:srgbClr val="00B0F0"/>
                </a:solidFill>
              </a:rPr>
              <a:t>收入中的机会（可重复、交叉销售、开源节流）</a:t>
            </a:r>
            <a:endParaRPr lang="en-US" altLang="zh-CN" sz="2600" b="1" dirty="0">
              <a:solidFill>
                <a:srgbClr val="00B0F0"/>
              </a:solidFill>
            </a:endParaRPr>
          </a:p>
          <a:p>
            <a:pPr lvl="1"/>
            <a:r>
              <a:rPr lang="en-US" altLang="zh-CN" dirty="0"/>
              <a:t>R$</a:t>
            </a:r>
            <a:r>
              <a:rPr lang="zh-CN" altLang="en-US" dirty="0"/>
              <a:t>：重复性收入代替一次性收入（会员自动续费）、寻找额外买单元素与交叉销售的机会（套餐与</a:t>
            </a:r>
            <a:r>
              <a:rPr lang="en-US" altLang="zh-CN" dirty="0"/>
              <a:t>B</a:t>
            </a:r>
            <a:r>
              <a:rPr lang="zh-CN" altLang="en-US" dirty="0"/>
              <a:t>站影视）、新的收益来源（</a:t>
            </a:r>
            <a:r>
              <a:rPr lang="en-US" altLang="zh-CN" dirty="0"/>
              <a:t>B</a:t>
            </a:r>
            <a:r>
              <a:rPr lang="zh-CN" altLang="en-US" dirty="0"/>
              <a:t>站会员购、花火平台、</a:t>
            </a:r>
            <a:r>
              <a:rPr lang="zh-CN" altLang="en-US" b="1" dirty="0"/>
              <a:t>线下授权火锅</a:t>
            </a:r>
            <a:r>
              <a:rPr lang="en-US" altLang="zh-CN" b="1" dirty="0"/>
              <a:t>+</a:t>
            </a:r>
            <a:r>
              <a:rPr lang="zh-CN" altLang="en-US" b="1" dirty="0"/>
              <a:t>烧烤</a:t>
            </a:r>
            <a:r>
              <a:rPr lang="zh-CN" altLang="en-US" dirty="0"/>
              <a:t>）、能否提价（瑞幸与共享单车的涨价）</a:t>
            </a:r>
            <a:endParaRPr lang="en-US" altLang="zh-CN" dirty="0"/>
          </a:p>
          <a:p>
            <a:pPr lvl="2"/>
            <a:r>
              <a:rPr lang="zh-CN" altLang="en-US" dirty="0"/>
              <a:t>交叉销售，通过客户关系管理发现现有顾客的多种需求，并通过满足其需求而销售多种相关服务或产品的一种新兴营销方式</a:t>
            </a:r>
            <a:endParaRPr lang="en-US" altLang="zh-CN" dirty="0"/>
          </a:p>
          <a:p>
            <a:pPr lvl="1"/>
            <a:r>
              <a:rPr lang="en-US" altLang="zh-CN" dirty="0"/>
              <a:t>C$</a:t>
            </a:r>
            <a:r>
              <a:rPr lang="zh-CN" altLang="en-US" dirty="0"/>
              <a:t>：成本削减（</a:t>
            </a:r>
            <a:r>
              <a:rPr lang="zh-CN" altLang="en-US" b="1" dirty="0"/>
              <a:t>全要素生产率</a:t>
            </a:r>
            <a:r>
              <a:rPr lang="zh-CN" altLang="en-US" dirty="0"/>
              <a:t>：</a:t>
            </a:r>
            <a:r>
              <a:rPr lang="zh-CN" altLang="en-US" b="0" i="0" dirty="0">
                <a:solidFill>
                  <a:srgbClr val="191919"/>
                </a:solidFill>
                <a:effectLst/>
                <a:latin typeface="PingFang SC"/>
              </a:rPr>
              <a:t>劳动、资本、原材料、能源等所有生产要素，决定不同经济体增长差异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en-US" altLang="zh-CN" sz="100" dirty="0"/>
          </a:p>
          <a:p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C4E692A-FD2E-4B95-B05C-FE9E3F6EC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49" y="441649"/>
            <a:ext cx="8845639" cy="880255"/>
          </a:xfrm>
        </p:spPr>
        <p:txBody>
          <a:bodyPr>
            <a:noAutofit/>
          </a:bodyPr>
          <a:lstStyle/>
          <a:p>
            <a:r>
              <a:rPr lang="en-US" altLang="zh-CN" sz="4000" dirty="0"/>
              <a:t>SW</a:t>
            </a:r>
            <a:r>
              <a:rPr lang="en-US" altLang="zh-CN" sz="4000" dirty="0">
                <a:solidFill>
                  <a:srgbClr val="FF0000"/>
                </a:solidFill>
              </a:rPr>
              <a:t>O</a:t>
            </a:r>
            <a:r>
              <a:rPr lang="en-US" altLang="zh-CN" sz="4000" dirty="0"/>
              <a:t>T</a:t>
            </a:r>
            <a:r>
              <a:rPr lang="zh-CN" altLang="en-US" sz="4000" dirty="0"/>
              <a:t>：评估机会 </a:t>
            </a:r>
            <a:r>
              <a:rPr lang="en-US" altLang="zh-CN" sz="4000" dirty="0"/>
              <a:t>– </a:t>
            </a:r>
            <a:r>
              <a:rPr lang="zh-CN" altLang="en-US" sz="4000" dirty="0"/>
              <a:t>价值主张</a:t>
            </a:r>
            <a:r>
              <a:rPr lang="en-US" altLang="zh-CN" sz="4000" dirty="0"/>
              <a:t>&amp;</a:t>
            </a:r>
            <a:r>
              <a:rPr lang="zh-CN" altLang="en-US" sz="4000" dirty="0"/>
              <a:t>成本收入</a:t>
            </a:r>
          </a:p>
        </p:txBody>
      </p:sp>
    </p:spTree>
    <p:extLst>
      <p:ext uri="{BB962C8B-B14F-4D97-AF65-F5344CB8AC3E}">
        <p14:creationId xmlns:p14="http://schemas.microsoft.com/office/powerpoint/2010/main" val="2942163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0AFC58-0035-4453-AEDC-6E2420114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07" y="365126"/>
            <a:ext cx="8851641" cy="1325563"/>
          </a:xfrm>
        </p:spPr>
        <p:txBody>
          <a:bodyPr>
            <a:normAutofit/>
          </a:bodyPr>
          <a:lstStyle/>
          <a:p>
            <a:r>
              <a:rPr lang="en-US" altLang="zh-CN" sz="4000" dirty="0"/>
              <a:t>SW</a:t>
            </a:r>
            <a:r>
              <a:rPr lang="en-US" altLang="zh-CN" sz="4000" dirty="0">
                <a:solidFill>
                  <a:srgbClr val="FF0000"/>
                </a:solidFill>
              </a:rPr>
              <a:t>O</a:t>
            </a:r>
            <a:r>
              <a:rPr lang="en-US" altLang="zh-CN" sz="4000" dirty="0"/>
              <a:t>T</a:t>
            </a:r>
            <a:r>
              <a:rPr lang="zh-CN" altLang="en-US" sz="4000" dirty="0"/>
              <a:t>：评估机会 </a:t>
            </a:r>
            <a:r>
              <a:rPr lang="en-US" altLang="zh-CN" sz="4000" dirty="0"/>
              <a:t>– </a:t>
            </a:r>
            <a:r>
              <a:rPr lang="zh-CN" altLang="en-US" sz="4000" dirty="0"/>
              <a:t>基础设施</a:t>
            </a:r>
            <a:r>
              <a:rPr lang="en-US" altLang="zh-CN" sz="4000" dirty="0"/>
              <a:t>&amp;</a:t>
            </a:r>
            <a:r>
              <a:rPr lang="zh-CN" altLang="en-US" sz="4000" dirty="0"/>
              <a:t>客户界面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E1CCF1-DE10-4BAF-BA51-54FF2189CB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492898"/>
            <a:ext cx="8011655" cy="5212702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sz="2600" b="1" dirty="0">
                <a:solidFill>
                  <a:srgbClr val="00B0F0"/>
                </a:solidFill>
              </a:rPr>
              <a:t>基础设施中的机会（强化核心、减轻负担、转让闲置）</a:t>
            </a:r>
            <a:endParaRPr lang="en-US" altLang="zh-CN" sz="2600" b="1" dirty="0">
              <a:solidFill>
                <a:srgbClr val="00B0F0"/>
              </a:solidFill>
            </a:endParaRPr>
          </a:p>
          <a:p>
            <a:pPr lvl="1"/>
            <a:r>
              <a:rPr lang="en-US" altLang="zh-CN" dirty="0"/>
              <a:t>KR</a:t>
            </a:r>
            <a:r>
              <a:rPr lang="zh-CN" altLang="en-US" dirty="0"/>
              <a:t>：核心资源的降本、外包、强化、转让（降本增效、技术壁垒、技术转让）</a:t>
            </a:r>
            <a:endParaRPr lang="en-US" altLang="zh-CN" dirty="0"/>
          </a:p>
          <a:p>
            <a:pPr lvl="1"/>
            <a:r>
              <a:rPr lang="en-US" altLang="zh-CN" dirty="0"/>
              <a:t>KA</a:t>
            </a:r>
            <a:r>
              <a:rPr lang="zh-CN" altLang="en-US" dirty="0"/>
              <a:t>：标准化、</a:t>
            </a:r>
            <a:r>
              <a:rPr lang="en-US" altLang="zh-CN" dirty="0"/>
              <a:t>IT</a:t>
            </a:r>
            <a:r>
              <a:rPr lang="zh-CN" altLang="en-US" dirty="0"/>
              <a:t>技术带来的整体效率提升（海尔设计团队的微服务化，实体产业的互联网化）</a:t>
            </a:r>
            <a:endParaRPr lang="en-US" altLang="zh-CN" dirty="0"/>
          </a:p>
          <a:p>
            <a:pPr lvl="1"/>
            <a:r>
              <a:rPr lang="en-US" altLang="zh-CN" dirty="0"/>
              <a:t>KP</a:t>
            </a:r>
            <a:r>
              <a:rPr lang="zh-CN" altLang="en-US" dirty="0"/>
              <a:t>：外包与核心业务聚焦、交叉销售与更好的客户连接、价值主张补充（荣耀的剥离与米家化、联名款</a:t>
            </a:r>
            <a:r>
              <a:rPr lang="zh-CN" altLang="en-US" i="1" strike="sngStrike" dirty="0"/>
              <a:t>原神杀疯了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sz="2600" b="1" dirty="0">
                <a:solidFill>
                  <a:srgbClr val="00B0F0"/>
                </a:solidFill>
              </a:rPr>
              <a:t>客户界面的机会（增长的市场、客户细分、渠道优化与去中间商，客户关系加强与取舍）</a:t>
            </a:r>
            <a:endParaRPr lang="en-US" altLang="zh-CN" sz="2600" b="1" dirty="0">
              <a:solidFill>
                <a:srgbClr val="00B0F0"/>
              </a:solidFill>
            </a:endParaRPr>
          </a:p>
          <a:p>
            <a:pPr lvl="1"/>
            <a:r>
              <a:rPr lang="en-US" altLang="zh-CN" dirty="0"/>
              <a:t>CS</a:t>
            </a:r>
            <a:r>
              <a:rPr lang="zh-CN" altLang="en-US" dirty="0"/>
              <a:t>：找到增长的市场并从中获利、服务新客户群体或更细致的已有客户分类（不断涌现的社交类产品）</a:t>
            </a:r>
            <a:endParaRPr lang="en-US" altLang="zh-CN" dirty="0"/>
          </a:p>
          <a:p>
            <a:pPr lvl="1"/>
            <a:r>
              <a:rPr lang="en-US" altLang="zh-CN" dirty="0"/>
              <a:t>CH</a:t>
            </a:r>
            <a:r>
              <a:rPr lang="zh-CN" altLang="en-US" dirty="0"/>
              <a:t>：渠道的效率、效益、整合，补充性的渠道伙伴，去中间商、渠道客户匹配（腾讯与京东，</a:t>
            </a:r>
            <a:r>
              <a:rPr lang="en-US" altLang="zh-CN" dirty="0"/>
              <a:t>PDD</a:t>
            </a:r>
            <a:r>
              <a:rPr lang="zh-CN" altLang="en-US" dirty="0"/>
              <a:t>与</a:t>
            </a:r>
            <a:r>
              <a:rPr lang="en-US" altLang="zh-CN" dirty="0"/>
              <a:t>B</a:t>
            </a:r>
            <a:r>
              <a:rPr lang="zh-CN" altLang="en-US" dirty="0"/>
              <a:t>站，淘宝直播）</a:t>
            </a:r>
            <a:endParaRPr lang="en-US" altLang="zh-CN" dirty="0"/>
          </a:p>
          <a:p>
            <a:pPr lvl="1"/>
            <a:r>
              <a:rPr lang="en-US" altLang="zh-CN" dirty="0"/>
              <a:t>CR</a:t>
            </a:r>
            <a:r>
              <a:rPr lang="zh-CN" altLang="en-US" dirty="0"/>
              <a:t>：加强与客户的关系并提升客户跟进的效果（华为</a:t>
            </a:r>
            <a:r>
              <a:rPr lang="en-US" altLang="zh-CN" dirty="0"/>
              <a:t>19</a:t>
            </a:r>
            <a:r>
              <a:rPr lang="zh-CN" altLang="en-US" dirty="0"/>
              <a:t>年近</a:t>
            </a:r>
            <a:r>
              <a:rPr lang="en-US" altLang="zh-CN" dirty="0"/>
              <a:t>20%</a:t>
            </a:r>
            <a:r>
              <a:rPr lang="zh-CN" altLang="en-US" dirty="0"/>
              <a:t>的盈利增长）、进一步定制化或可自动维护（</a:t>
            </a:r>
            <a:r>
              <a:rPr lang="zh-CN" altLang="en-US" b="1" dirty="0"/>
              <a:t>字节系产品：自动化地信息流定制</a:t>
            </a:r>
            <a:r>
              <a:rPr lang="zh-CN" altLang="en-US" dirty="0"/>
              <a:t>）、提升切换成本（苹果生态：靠手机 </a:t>
            </a:r>
            <a:r>
              <a:rPr lang="en-US" altLang="zh-CN" dirty="0"/>
              <a:t>=&gt; </a:t>
            </a:r>
            <a:r>
              <a:rPr lang="zh-CN" altLang="en-US" dirty="0"/>
              <a:t>靠</a:t>
            </a:r>
            <a:r>
              <a:rPr lang="en-US" altLang="zh-CN" dirty="0"/>
              <a:t>Mac</a:t>
            </a:r>
            <a:r>
              <a:rPr lang="zh-CN" altLang="en-US" dirty="0"/>
              <a:t>）、是否抛弃没有利润的客户以及原因（发掘潜力或果断抛弃）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33313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E5AD1A-A16F-4825-9A65-31CA03CA9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936" y="119270"/>
            <a:ext cx="8796129" cy="6738730"/>
          </a:xfrm>
        </p:spPr>
        <p:txBody>
          <a:bodyPr>
            <a:normAutofit fontScale="62500" lnSpcReduction="20000"/>
          </a:bodyPr>
          <a:lstStyle/>
          <a:p>
            <a:r>
              <a:rPr lang="zh-CN" altLang="en-US" dirty="0"/>
              <a:t>成熟电商平台包含：网站</a:t>
            </a:r>
            <a:r>
              <a:rPr lang="en-US" altLang="zh-CN" dirty="0"/>
              <a:t>+</a:t>
            </a:r>
            <a:r>
              <a:rPr lang="zh-CN" altLang="en-US" dirty="0"/>
              <a:t>物流仓储</a:t>
            </a:r>
            <a:r>
              <a:rPr lang="en-US" altLang="zh-CN" dirty="0"/>
              <a:t>+</a:t>
            </a:r>
            <a:r>
              <a:rPr lang="zh-CN" altLang="en-US" dirty="0"/>
              <a:t>供应链</a:t>
            </a:r>
            <a:r>
              <a:rPr lang="en-US" altLang="zh-CN" dirty="0"/>
              <a:t>+</a:t>
            </a:r>
            <a:r>
              <a:rPr lang="zh-CN" altLang="en-US" dirty="0"/>
              <a:t>金融服务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dirty="0"/>
              <a:t>阿里：</a:t>
            </a:r>
            <a:r>
              <a:rPr lang="zh-CN" altLang="en-US" b="1" dirty="0"/>
              <a:t>商业网络第一</a:t>
            </a:r>
            <a:r>
              <a:rPr lang="zh-CN" altLang="en-US" dirty="0"/>
              <a:t>，新价值主张</a:t>
            </a:r>
            <a:endParaRPr lang="en-US" altLang="zh-CN" dirty="0"/>
          </a:p>
          <a:p>
            <a:pPr lvl="1"/>
            <a:r>
              <a:rPr lang="zh-CN" altLang="en-US" dirty="0"/>
              <a:t>优势：个人信用与金融平台，技术实力，集团内部高度整合，总部杭州</a:t>
            </a:r>
            <a:endParaRPr lang="en-US" altLang="zh-CN" dirty="0"/>
          </a:p>
          <a:p>
            <a:pPr lvl="1"/>
            <a:r>
              <a:rPr lang="zh-CN" altLang="en-US" dirty="0"/>
              <a:t>最新动向：阿里本地生活服务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dirty="0"/>
              <a:t>京东：基于</a:t>
            </a:r>
            <a:r>
              <a:rPr lang="zh-CN" altLang="en-US" b="1" dirty="0"/>
              <a:t>物流</a:t>
            </a:r>
            <a:r>
              <a:rPr lang="zh-CN" altLang="en-US" dirty="0"/>
              <a:t>拓宽新的价值主张与客户细分组合</a:t>
            </a:r>
            <a:endParaRPr lang="en-US" altLang="zh-CN" dirty="0"/>
          </a:p>
          <a:p>
            <a:pPr lvl="1"/>
            <a:r>
              <a:rPr lang="zh-CN" altLang="en-US" dirty="0"/>
              <a:t>优势：一手打造的物流网络，总部北京</a:t>
            </a:r>
            <a:endParaRPr lang="en-US" altLang="zh-CN" dirty="0"/>
          </a:p>
          <a:p>
            <a:pPr lvl="1"/>
            <a:r>
              <a:rPr lang="zh-CN" altLang="en-US" dirty="0"/>
              <a:t>最新动向：京东物流外部收入占</a:t>
            </a:r>
            <a:r>
              <a:rPr lang="en-US" altLang="zh-CN" dirty="0"/>
              <a:t>40%</a:t>
            </a:r>
            <a:r>
              <a:rPr lang="zh-CN" altLang="en-US" dirty="0"/>
              <a:t>，营收与利润大涨（净收入</a:t>
            </a:r>
            <a:r>
              <a:rPr lang="en-US" altLang="zh-CN" dirty="0"/>
              <a:t>2019</a:t>
            </a:r>
            <a:r>
              <a:rPr lang="zh-CN" altLang="en-US" dirty="0"/>
              <a:t>增长</a:t>
            </a:r>
            <a:r>
              <a:rPr lang="en-US" altLang="zh-CN" dirty="0"/>
              <a:t>24.9%</a:t>
            </a:r>
            <a:r>
              <a:rPr lang="zh-CN" altLang="en-US" dirty="0"/>
              <a:t>），“买光湖北货”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dirty="0"/>
              <a:t>苏宁：强化</a:t>
            </a:r>
            <a:r>
              <a:rPr lang="zh-CN" altLang="en-US" b="1" dirty="0"/>
              <a:t>线下渠道与资源优势</a:t>
            </a:r>
            <a:r>
              <a:rPr lang="zh-CN" altLang="en-US" dirty="0"/>
              <a:t>，提升客户关系覆盖度</a:t>
            </a:r>
            <a:endParaRPr lang="en-US" altLang="zh-CN" dirty="0"/>
          </a:p>
          <a:p>
            <a:pPr lvl="1"/>
            <a:r>
              <a:rPr lang="zh-CN" altLang="en-US" dirty="0"/>
              <a:t>优势：线下仓储</a:t>
            </a:r>
            <a:r>
              <a:rPr lang="en-US" altLang="zh-CN" dirty="0"/>
              <a:t>+</a:t>
            </a:r>
            <a:r>
              <a:rPr lang="zh-CN" altLang="en-US" dirty="0"/>
              <a:t>供应链（半日达），实体产业集群，良好的地方政企关系，总部南京</a:t>
            </a:r>
            <a:endParaRPr lang="en-US" altLang="zh-CN" dirty="0"/>
          </a:p>
          <a:p>
            <a:pPr lvl="1"/>
            <a:r>
              <a:rPr lang="zh-CN" altLang="en-US" dirty="0"/>
              <a:t>最新动向：收购万达商城、家乐福，整合线下便利店与</a:t>
            </a:r>
            <a:r>
              <a:rPr lang="en-US" altLang="zh-CN" dirty="0"/>
              <a:t>Outlets</a:t>
            </a:r>
            <a:r>
              <a:rPr lang="zh-CN" altLang="en-US" dirty="0"/>
              <a:t>（线下获客成本开始小于线上）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i="1" dirty="0"/>
              <a:t>拼多多</a:t>
            </a:r>
            <a:r>
              <a:rPr lang="zh-CN" altLang="en-US" dirty="0"/>
              <a:t>：基于</a:t>
            </a:r>
            <a:r>
              <a:rPr lang="zh-CN" altLang="en-US" b="1" dirty="0"/>
              <a:t>社交</a:t>
            </a:r>
            <a:r>
              <a:rPr lang="zh-CN" altLang="en-US" dirty="0"/>
              <a:t>拓宽新的价值主张与客户细分组合</a:t>
            </a:r>
            <a:endParaRPr lang="en-US" altLang="zh-CN" dirty="0"/>
          </a:p>
          <a:p>
            <a:pPr lvl="1"/>
            <a:r>
              <a:rPr lang="zh-CN" altLang="en-US" dirty="0"/>
              <a:t>优势：用户心理把握，社交引流：货找人，拼购模式引领者，轻资产（物流？），总部上海</a:t>
            </a:r>
            <a:endParaRPr lang="en-US" altLang="zh-CN" dirty="0"/>
          </a:p>
          <a:p>
            <a:pPr lvl="1"/>
            <a:r>
              <a:rPr lang="zh-CN" altLang="en-US" dirty="0"/>
              <a:t>最新动向：开团电子类产品（“开车成功就真香”），</a:t>
            </a:r>
            <a:r>
              <a:rPr lang="en-US" altLang="zh-CN" dirty="0"/>
              <a:t> Disney + Costco</a:t>
            </a:r>
            <a:r>
              <a:rPr lang="zh-CN" altLang="en-US" dirty="0"/>
              <a:t>：“多有趣，多实惠”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i="1" dirty="0"/>
              <a:t>唯品会</a:t>
            </a:r>
            <a:r>
              <a:rPr lang="zh-CN" altLang="en-US" dirty="0"/>
              <a:t>：回归服饰</a:t>
            </a:r>
            <a:r>
              <a:rPr lang="zh-CN" altLang="en-US" b="1" dirty="0"/>
              <a:t>特卖</a:t>
            </a:r>
            <a:r>
              <a:rPr lang="zh-CN" altLang="en-US" dirty="0"/>
              <a:t>，拓展线下渠道，拓宽客户关系</a:t>
            </a:r>
            <a:endParaRPr lang="en-US" altLang="zh-CN" dirty="0"/>
          </a:p>
          <a:p>
            <a:pPr lvl="1"/>
            <a:r>
              <a:rPr lang="zh-CN" altLang="en-US" dirty="0"/>
              <a:t>优势：专注品牌（少量大牌</a:t>
            </a:r>
            <a:r>
              <a:rPr lang="en-US" altLang="zh-CN" dirty="0"/>
              <a:t>+</a:t>
            </a:r>
            <a:r>
              <a:rPr lang="zh-CN" altLang="en-US" dirty="0"/>
              <a:t>大量小品牌）特卖，</a:t>
            </a:r>
            <a:r>
              <a:rPr lang="en-US" altLang="zh-CN" dirty="0"/>
              <a:t>09-16</a:t>
            </a:r>
            <a:r>
              <a:rPr lang="zh-CN" altLang="en-US" dirty="0"/>
              <a:t>年吃到了</a:t>
            </a:r>
            <a:r>
              <a:rPr lang="zh-CN" altLang="en-US" b="1" dirty="0"/>
              <a:t>服装产业库存红利</a:t>
            </a:r>
            <a:r>
              <a:rPr lang="zh-CN" altLang="en-US" dirty="0"/>
              <a:t>，盈利能力强（小品牌佣金</a:t>
            </a:r>
            <a:r>
              <a:rPr lang="en-US" altLang="zh-CN" dirty="0"/>
              <a:t>30%</a:t>
            </a:r>
            <a:r>
              <a:rPr lang="zh-CN" altLang="en-US" dirty="0"/>
              <a:t>，连续</a:t>
            </a:r>
            <a:r>
              <a:rPr lang="en-US" altLang="zh-CN" dirty="0"/>
              <a:t>29</a:t>
            </a:r>
            <a:r>
              <a:rPr lang="zh-CN" altLang="en-US" dirty="0"/>
              <a:t>个季度盈利），</a:t>
            </a:r>
            <a:r>
              <a:rPr lang="en-US" altLang="zh-CN" b="1" dirty="0"/>
              <a:t>CEO</a:t>
            </a:r>
            <a:r>
              <a:rPr lang="zh-CN" altLang="en-US" b="1" dirty="0"/>
              <a:t>温州人</a:t>
            </a:r>
            <a:r>
              <a:rPr lang="zh-CN" altLang="en-US" dirty="0"/>
              <a:t>，总部广州</a:t>
            </a:r>
            <a:endParaRPr lang="en-US" altLang="zh-CN" dirty="0"/>
          </a:p>
          <a:p>
            <a:pPr lvl="1"/>
            <a:r>
              <a:rPr lang="zh-CN" altLang="en-US" dirty="0"/>
              <a:t>最新动向：布局线下特卖与渠道建设，回归垂直电商（服饰类），剥离自有物流并与顺丰合作</a:t>
            </a:r>
            <a:endParaRPr lang="en-US" altLang="zh-CN" dirty="0"/>
          </a:p>
          <a:p>
            <a:endParaRPr lang="zh-CN" altLang="en-US" sz="100" dirty="0"/>
          </a:p>
          <a:p>
            <a:r>
              <a:rPr lang="zh-CN" altLang="en-US" strike="sngStrike" dirty="0"/>
              <a:t>网易严选：维护客户关系（情怀）</a:t>
            </a:r>
            <a:endParaRPr lang="en-US" altLang="zh-CN" strike="sngStrike" dirty="0"/>
          </a:p>
          <a:p>
            <a:pPr lvl="1"/>
            <a:r>
              <a:rPr lang="zh-CN" altLang="en-US" dirty="0"/>
              <a:t>特点：</a:t>
            </a:r>
            <a:r>
              <a:rPr lang="en-US" altLang="zh-CN" dirty="0"/>
              <a:t>ODM</a:t>
            </a:r>
            <a:r>
              <a:rPr lang="zh-CN" altLang="en-US" dirty="0"/>
              <a:t>引领者，没有中间商赚差价（</a:t>
            </a:r>
            <a:r>
              <a:rPr lang="en-US" altLang="zh-CN" dirty="0"/>
              <a:t>PDD</a:t>
            </a:r>
            <a:r>
              <a:rPr lang="zh-CN" altLang="en-US" dirty="0"/>
              <a:t>：？），降低消费决策成本，总部广州</a:t>
            </a:r>
            <a:endParaRPr lang="en-US" altLang="zh-CN" dirty="0"/>
          </a:p>
          <a:p>
            <a:pPr lvl="1"/>
            <a:r>
              <a:rPr lang="zh-CN" altLang="en-US" dirty="0"/>
              <a:t>难点：重资产与体量小的悖论，淘宝、京东、小米的围剿，定价困难，没有品牌认同，品控风险，成长慢</a:t>
            </a:r>
            <a:endParaRPr lang="en-US" altLang="zh-CN" dirty="0"/>
          </a:p>
          <a:p>
            <a:pPr lvl="1"/>
            <a:r>
              <a:rPr lang="zh-CN" altLang="en-US" dirty="0"/>
              <a:t>最新动向：请罗老师代言旗下转椅；网易剥离电商，聚焦游戏、音乐、教育，得到资本市场认同；</a:t>
            </a:r>
            <a:r>
              <a:rPr lang="zh-CN" altLang="en-US" i="1" strike="sngStrike" dirty="0"/>
              <a:t>考拉</a:t>
            </a:r>
            <a:r>
              <a:rPr lang="en-US" altLang="zh-CN" i="1" strike="sngStrike" dirty="0"/>
              <a:t>20</a:t>
            </a:r>
            <a:r>
              <a:rPr lang="zh-CN" altLang="en-US" i="1" strike="sngStrike" dirty="0"/>
              <a:t>亿美元卖了，严选没人要</a:t>
            </a:r>
            <a:endParaRPr lang="en-US" altLang="zh-CN" i="1" strike="sngStrike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A7C8C8C-B0C9-4C41-BAB7-4FCB04A4E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2774" y="629168"/>
            <a:ext cx="1667290" cy="397048"/>
          </a:xfrm>
        </p:spPr>
        <p:txBody>
          <a:bodyPr>
            <a:noAutofit/>
          </a:bodyPr>
          <a:lstStyle/>
          <a:p>
            <a:r>
              <a:rPr lang="zh-CN" altLang="en-US" sz="2800" dirty="0"/>
              <a:t>国内各大电商平台的优势与发展动向</a:t>
            </a:r>
          </a:p>
        </p:txBody>
      </p:sp>
    </p:spTree>
    <p:extLst>
      <p:ext uri="{BB962C8B-B14F-4D97-AF65-F5344CB8AC3E}">
        <p14:creationId xmlns:p14="http://schemas.microsoft.com/office/powerpoint/2010/main" val="2290724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8FE5A-4006-4019-AF7B-C767968A0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对商业模式</a:t>
            </a:r>
            <a:r>
              <a:rPr lang="zh-CN" altLang="en-US" b="1" dirty="0"/>
              <a:t>每个模块</a:t>
            </a:r>
            <a:r>
              <a:rPr lang="zh-CN" altLang="en-US" dirty="0"/>
              <a:t>做</a:t>
            </a:r>
            <a:r>
              <a:rPr lang="en-US" altLang="zh-CN" b="1" dirty="0">
                <a:solidFill>
                  <a:srgbClr val="FF0000"/>
                </a:solidFill>
              </a:rPr>
              <a:t>SWOT</a:t>
            </a:r>
            <a:r>
              <a:rPr lang="zh-CN" altLang="en-US" b="1" dirty="0">
                <a:solidFill>
                  <a:srgbClr val="FF0000"/>
                </a:solidFill>
              </a:rPr>
              <a:t>评估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F929A8-5DB1-4077-8FCD-2B62D3EE2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383010"/>
            <a:ext cx="3568148" cy="2991575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/>
              <a:t>传统</a:t>
            </a:r>
            <a:r>
              <a:rPr lang="en-US" altLang="zh-CN" dirty="0"/>
              <a:t>SWOT</a:t>
            </a:r>
            <a:r>
              <a:rPr lang="zh-CN" altLang="en-US" dirty="0"/>
              <a:t>分析与商业模式画布结合</a:t>
            </a:r>
            <a:endParaRPr lang="en-US" altLang="zh-CN" dirty="0"/>
          </a:p>
          <a:p>
            <a:pPr lvl="1"/>
            <a:r>
              <a:rPr lang="zh-CN" altLang="en-US" dirty="0"/>
              <a:t>画布的存在帮助聚焦</a:t>
            </a:r>
            <a:r>
              <a:rPr lang="en-US" altLang="zh-CN" dirty="0"/>
              <a:t>SWOT</a:t>
            </a:r>
            <a:r>
              <a:rPr lang="zh-CN" altLang="en-US" dirty="0"/>
              <a:t>分析，避免模糊，实现聚焦</a:t>
            </a:r>
            <a:endParaRPr lang="en-US" altLang="zh-CN" dirty="0"/>
          </a:p>
          <a:p>
            <a:pPr lvl="1"/>
            <a:r>
              <a:rPr lang="zh-CN" altLang="en-US" dirty="0"/>
              <a:t>按照价值主张、成本</a:t>
            </a:r>
            <a:r>
              <a:rPr lang="en-US" altLang="zh-CN" dirty="0"/>
              <a:t>/</a:t>
            </a:r>
            <a:r>
              <a:rPr lang="zh-CN" altLang="en-US" dirty="0"/>
              <a:t>收入、基础设施（</a:t>
            </a:r>
            <a:r>
              <a:rPr lang="en-US" altLang="zh-CN" dirty="0"/>
              <a:t>KR+KA+KP</a:t>
            </a:r>
            <a:r>
              <a:rPr lang="zh-CN" altLang="en-US" dirty="0"/>
              <a:t>）、客户界面（</a:t>
            </a:r>
            <a:r>
              <a:rPr lang="en-US" altLang="zh-CN" dirty="0"/>
              <a:t>CS+CH+CR</a:t>
            </a:r>
            <a:r>
              <a:rPr lang="zh-CN" altLang="en-US" dirty="0"/>
              <a:t>）四类展开评估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A72589C-50B9-4BCB-A1D9-8E99B452A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6797" y="2311480"/>
            <a:ext cx="4840718" cy="324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022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2ACE1C-1467-48CA-B52C-F67BBF198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11" y="337448"/>
            <a:ext cx="7886700" cy="1325563"/>
          </a:xfrm>
        </p:spPr>
        <p:txBody>
          <a:bodyPr/>
          <a:lstStyle/>
          <a:p>
            <a:r>
              <a:rPr lang="en-US" altLang="zh-CN" b="1" dirty="0">
                <a:solidFill>
                  <a:srgbClr val="FF0000"/>
                </a:solidFill>
              </a:rPr>
              <a:t>SW</a:t>
            </a:r>
            <a:r>
              <a:rPr lang="en-US" altLang="zh-CN" dirty="0"/>
              <a:t>OT</a:t>
            </a:r>
            <a:r>
              <a:rPr lang="zh-CN" altLang="en-US" dirty="0"/>
              <a:t>：价值主张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E77CA8-6136-4DBF-B38D-4AEDD526E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711" y="4437817"/>
            <a:ext cx="7886700" cy="2137153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/>
              <a:t>网络效应：各项价值主张之间相互联系，相互促进</a:t>
            </a:r>
            <a:endParaRPr lang="en-US" altLang="zh-CN" dirty="0"/>
          </a:p>
          <a:p>
            <a:pPr lvl="1"/>
            <a:r>
              <a:rPr lang="en-US" altLang="zh-CN" dirty="0"/>
              <a:t>B</a:t>
            </a:r>
            <a:r>
              <a:rPr lang="zh-CN" altLang="en-US" dirty="0"/>
              <a:t>站：基于兴趣和一致价值观的内容共享与社交，专注与热爱连接内容和社交，</a:t>
            </a:r>
            <a:r>
              <a:rPr lang="zh-CN" altLang="en-US" b="1" dirty="0">
                <a:solidFill>
                  <a:srgbClr val="00B0F0"/>
                </a:solidFill>
              </a:rPr>
              <a:t>自然形成的自主学习社区</a:t>
            </a:r>
            <a:r>
              <a:rPr lang="en-US" altLang="zh-CN" b="1" dirty="0">
                <a:solidFill>
                  <a:srgbClr val="00B0F0"/>
                </a:solidFill>
              </a:rPr>
              <a:t>+</a:t>
            </a:r>
            <a:r>
              <a:rPr lang="zh-CN" altLang="en-US" b="1" dirty="0">
                <a:solidFill>
                  <a:srgbClr val="00B0F0"/>
                </a:solidFill>
              </a:rPr>
              <a:t>规模极大的审核部门与风纪组</a:t>
            </a:r>
            <a:r>
              <a:rPr lang="zh-CN" altLang="en-US" dirty="0"/>
              <a:t>，</a:t>
            </a:r>
            <a:r>
              <a:rPr lang="zh-CN" altLang="en-US" strike="sngStrike" dirty="0"/>
              <a:t>小破站与晋元帝</a:t>
            </a:r>
            <a:endParaRPr lang="en-US" altLang="zh-CN" strike="sngStrike" dirty="0"/>
          </a:p>
          <a:p>
            <a:pPr lvl="1"/>
            <a:r>
              <a:rPr lang="zh-CN" altLang="en-US" dirty="0"/>
              <a:t>产品与服务的强耦合：</a:t>
            </a:r>
            <a:endParaRPr lang="en-US" altLang="zh-CN" dirty="0"/>
          </a:p>
          <a:p>
            <a:pPr lvl="2"/>
            <a:r>
              <a:rPr lang="zh-CN" altLang="en-US" dirty="0"/>
              <a:t>以服务为主的，服务中使用的产品和环境能否满足服务的需要</a:t>
            </a:r>
          </a:p>
          <a:p>
            <a:pPr lvl="2"/>
            <a:r>
              <a:rPr lang="zh-CN" altLang="en-US" dirty="0"/>
              <a:t>以产品为主的，服务能否有效支持产品传递和售后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266AF3B-7F4C-416F-A4EA-4B5F2C8A9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939" y="1663011"/>
            <a:ext cx="9144000" cy="2461726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B69C84AC-9BF0-44EE-BB07-51F621B6F99A}"/>
              </a:ext>
            </a:extLst>
          </p:cNvPr>
          <p:cNvSpPr/>
          <p:nvPr/>
        </p:nvSpPr>
        <p:spPr>
          <a:xfrm>
            <a:off x="4924804" y="2269878"/>
            <a:ext cx="1431236" cy="4696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严选：性价比 </a:t>
            </a:r>
            <a:r>
              <a:rPr lang="en-US" altLang="zh-CN" sz="1350" dirty="0"/>
              <a:t>against </a:t>
            </a:r>
            <a:r>
              <a:rPr lang="zh-CN" altLang="en-US" sz="1350" dirty="0"/>
              <a:t>价高质低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2C3A0CC-4092-4164-B165-C184854EF970}"/>
              </a:ext>
            </a:extLst>
          </p:cNvPr>
          <p:cNvSpPr/>
          <p:nvPr/>
        </p:nvSpPr>
        <p:spPr>
          <a:xfrm>
            <a:off x="4924804" y="2753761"/>
            <a:ext cx="1431236" cy="4696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严选的正交维度：共情 与 性价比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DA31CA9-A772-44A3-83C4-49DABFF7D7C5}"/>
              </a:ext>
            </a:extLst>
          </p:cNvPr>
          <p:cNvSpPr/>
          <p:nvPr/>
        </p:nvSpPr>
        <p:spPr>
          <a:xfrm>
            <a:off x="4924804" y="3245079"/>
            <a:ext cx="1431236" cy="4696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严选缺基于反馈的选品设计渠道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316E933-4128-4B53-AA6E-894242B8F278}"/>
              </a:ext>
            </a:extLst>
          </p:cNvPr>
          <p:cNvSpPr/>
          <p:nvPr/>
        </p:nvSpPr>
        <p:spPr>
          <a:xfrm>
            <a:off x="4924804" y="3738294"/>
            <a:ext cx="1431236" cy="4696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严选：价格过高与质量问题</a:t>
            </a:r>
          </a:p>
        </p:txBody>
      </p:sp>
    </p:spTree>
    <p:extLst>
      <p:ext uri="{BB962C8B-B14F-4D97-AF65-F5344CB8AC3E}">
        <p14:creationId xmlns:p14="http://schemas.microsoft.com/office/powerpoint/2010/main" val="1168133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D85CE9-E046-4024-A306-EACC3B664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补充：纯产品到纯服务的分级与举例</a:t>
            </a: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BA85FB5E-3106-415E-824F-8723069179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539" y="1690689"/>
            <a:ext cx="6520070" cy="4848018"/>
          </a:xfrm>
        </p:spPr>
      </p:pic>
    </p:spTree>
    <p:extLst>
      <p:ext uri="{BB962C8B-B14F-4D97-AF65-F5344CB8AC3E}">
        <p14:creationId xmlns:p14="http://schemas.microsoft.com/office/powerpoint/2010/main" val="3729708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0427A7-E588-4E98-A945-3B57F230E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rgbClr val="FF0000"/>
                </a:solidFill>
              </a:rPr>
              <a:t>SW</a:t>
            </a:r>
            <a:r>
              <a:rPr lang="en-US" altLang="zh-CN" dirty="0"/>
              <a:t>OT</a:t>
            </a:r>
            <a:r>
              <a:rPr lang="zh-CN" altLang="en-US" dirty="0"/>
              <a:t>：成本</a:t>
            </a:r>
            <a:r>
              <a:rPr lang="en-US" altLang="zh-CN" dirty="0"/>
              <a:t>/</a:t>
            </a:r>
            <a:r>
              <a:rPr lang="zh-CN" altLang="en-US" dirty="0"/>
              <a:t>收入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088B40-45EA-4AB3-B41E-340B39939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173490"/>
            <a:ext cx="7886700" cy="4351338"/>
          </a:xfrm>
        </p:spPr>
        <p:txBody>
          <a:bodyPr/>
          <a:lstStyle/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AB1665C-8AA2-4565-B62E-C5C12F8E7A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15893"/>
            <a:ext cx="9144000" cy="4133064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90CF832-3989-4D28-846F-F055F7067941}"/>
              </a:ext>
            </a:extLst>
          </p:cNvPr>
          <p:cNvSpPr/>
          <p:nvPr/>
        </p:nvSpPr>
        <p:spPr>
          <a:xfrm>
            <a:off x="3555724" y="2046514"/>
            <a:ext cx="1326874" cy="12701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会员充值、年卡、连续包月、餐饮日化快消、信息类产品与服务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E0A6BCE-7F22-4120-8A06-72A94A225E23}"/>
              </a:ext>
            </a:extLst>
          </p:cNvPr>
          <p:cNvSpPr/>
          <p:nvPr/>
        </p:nvSpPr>
        <p:spPr>
          <a:xfrm>
            <a:off x="4949687" y="2046514"/>
            <a:ext cx="1326874" cy="127012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订单竞标、奢侈品（“轻奢”利润率反而更高）、套利对冲交易（大额利润依赖杠杆）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CCC5DC3-BB01-467B-8EA3-ACC8227E3A4B}"/>
              </a:ext>
            </a:extLst>
          </p:cNvPr>
          <p:cNvSpPr/>
          <p:nvPr/>
        </p:nvSpPr>
        <p:spPr>
          <a:xfrm>
            <a:off x="3555724" y="3850437"/>
            <a:ext cx="1326874" cy="469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产品上升至生活方式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24EEC5F-0EF0-413B-A800-A33CCA219B4E}"/>
              </a:ext>
            </a:extLst>
          </p:cNvPr>
          <p:cNvSpPr/>
          <p:nvPr/>
        </p:nvSpPr>
        <p:spPr>
          <a:xfrm>
            <a:off x="4949687" y="3850437"/>
            <a:ext cx="1326874" cy="4696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盲目跟风、依赖补贴与政策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747CC76-EA4B-435A-8C6C-36EA912FF8A4}"/>
              </a:ext>
            </a:extLst>
          </p:cNvPr>
          <p:cNvSpPr/>
          <p:nvPr/>
        </p:nvSpPr>
        <p:spPr>
          <a:xfrm>
            <a:off x="3555724" y="4342424"/>
            <a:ext cx="1326874" cy="469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零售企业或电商平台拖账期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875AE94-E574-4C17-8036-1283E28F7A08}"/>
              </a:ext>
            </a:extLst>
          </p:cNvPr>
          <p:cNvSpPr/>
          <p:nvPr/>
        </p:nvSpPr>
        <p:spPr>
          <a:xfrm>
            <a:off x="4949687" y="4342424"/>
            <a:ext cx="1326874" cy="4696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供应商被占款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3EDA0FE-51A3-4D48-8191-D8A55A8CE5B5}"/>
              </a:ext>
            </a:extLst>
          </p:cNvPr>
          <p:cNvSpPr/>
          <p:nvPr/>
        </p:nvSpPr>
        <p:spPr>
          <a:xfrm>
            <a:off x="4949686" y="4834411"/>
            <a:ext cx="1431236" cy="4696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假流量、低转化率、捆绑销售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6DA74D8-1684-4113-983F-C00BB5BA3033}"/>
              </a:ext>
            </a:extLst>
          </p:cNvPr>
          <p:cNvSpPr/>
          <p:nvPr/>
        </p:nvSpPr>
        <p:spPr>
          <a:xfrm>
            <a:off x="3555724" y="5304036"/>
            <a:ext cx="1326874" cy="469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三类价格歧视与自主定价权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4237520-088B-45BB-AF76-7679FDF69FC8}"/>
              </a:ext>
            </a:extLst>
          </p:cNvPr>
          <p:cNvSpPr/>
          <p:nvPr/>
        </p:nvSpPr>
        <p:spPr>
          <a:xfrm>
            <a:off x="4949686" y="3358450"/>
            <a:ext cx="1431236" cy="4696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滴滴：平台向专车司机抽成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A664570-77C8-4296-B690-F278F8547ED5}"/>
              </a:ext>
            </a:extLst>
          </p:cNvPr>
          <p:cNvSpPr/>
          <p:nvPr/>
        </p:nvSpPr>
        <p:spPr>
          <a:xfrm>
            <a:off x="3383902" y="3354949"/>
            <a:ext cx="1498696" cy="469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B</a:t>
            </a:r>
            <a:r>
              <a:rPr lang="zh-CN" altLang="en-US" sz="1350" dirty="0"/>
              <a:t>站：游戏、大会员、广告、电商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2D1F99B1-5900-46E1-A221-B77A993B4D79}"/>
              </a:ext>
            </a:extLst>
          </p:cNvPr>
          <p:cNvSpPr/>
          <p:nvPr/>
        </p:nvSpPr>
        <p:spPr>
          <a:xfrm>
            <a:off x="4949686" y="5326945"/>
            <a:ext cx="1431236" cy="4696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严选：我不做双十一（</a:t>
            </a:r>
            <a:r>
              <a:rPr lang="en-US" altLang="zh-CN" sz="1350" dirty="0"/>
              <a:t>PDD</a:t>
            </a:r>
            <a:r>
              <a:rPr lang="zh-CN" altLang="en-US" sz="1350" dirty="0"/>
              <a:t>：？）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05C5462-0D95-4D45-AD26-B05FAB3FBE0C}"/>
              </a:ext>
            </a:extLst>
          </p:cNvPr>
          <p:cNvSpPr/>
          <p:nvPr/>
        </p:nvSpPr>
        <p:spPr>
          <a:xfrm>
            <a:off x="3555724" y="4821809"/>
            <a:ext cx="1326874" cy="469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将用户（反馈）引入产品设计</a:t>
            </a:r>
          </a:p>
        </p:txBody>
      </p:sp>
    </p:spTree>
    <p:extLst>
      <p:ext uri="{BB962C8B-B14F-4D97-AF65-F5344CB8AC3E}">
        <p14:creationId xmlns:p14="http://schemas.microsoft.com/office/powerpoint/2010/main" val="628812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837D90-0A04-40A4-9F09-D748B380B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rgbClr val="FF0000"/>
                </a:solidFill>
              </a:rPr>
              <a:t>SW</a:t>
            </a:r>
            <a:r>
              <a:rPr lang="en-US" altLang="zh-CN" dirty="0"/>
              <a:t>OT</a:t>
            </a:r>
            <a:r>
              <a:rPr lang="zh-CN" altLang="en-US" dirty="0"/>
              <a:t>：基础设施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AAB846-0162-4710-993B-B5E25F269C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352394"/>
            <a:ext cx="7886700" cy="4351338"/>
          </a:xfrm>
        </p:spPr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C6489DE-155D-4A1D-A0A5-29021FD442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65295"/>
            <a:ext cx="9144000" cy="472131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BCD0FBB-3CE2-49E0-883F-8F0B5E9F8C9D}"/>
              </a:ext>
            </a:extLst>
          </p:cNvPr>
          <p:cNvSpPr/>
          <p:nvPr/>
        </p:nvSpPr>
        <p:spPr>
          <a:xfrm>
            <a:off x="3925078" y="2531989"/>
            <a:ext cx="1984310" cy="43980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产品周期性、供应链控制、“计划换价格”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E3F760A-33BE-4469-B81F-FC8ABCC69F67}"/>
              </a:ext>
            </a:extLst>
          </p:cNvPr>
          <p:cNvSpPr/>
          <p:nvPr/>
        </p:nvSpPr>
        <p:spPr>
          <a:xfrm>
            <a:off x="3548270" y="2122000"/>
            <a:ext cx="2638839" cy="36073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模式独特</a:t>
            </a:r>
            <a:r>
              <a:rPr lang="en-US" altLang="zh-CN" sz="1350" dirty="0"/>
              <a:t>=&gt;</a:t>
            </a:r>
            <a:r>
              <a:rPr lang="zh-CN" altLang="en-US" sz="1350" dirty="0"/>
              <a:t>客户忠诚</a:t>
            </a:r>
            <a:r>
              <a:rPr lang="en-US" altLang="zh-CN" sz="1350" dirty="0"/>
              <a:t>=&gt;</a:t>
            </a:r>
            <a:r>
              <a:rPr lang="zh-CN" altLang="en-US" sz="1350" dirty="0"/>
              <a:t>技术壁垒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C70DB32-4E41-4BB6-B9CD-23CBDF9F1D3E}"/>
              </a:ext>
            </a:extLst>
          </p:cNvPr>
          <p:cNvSpPr/>
          <p:nvPr/>
        </p:nvSpPr>
        <p:spPr>
          <a:xfrm>
            <a:off x="3555724" y="2993188"/>
            <a:ext cx="1326874" cy="469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正例：钉钉保障中小学教学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4519BEC-1E11-41AD-B364-D216DABED5C4}"/>
              </a:ext>
            </a:extLst>
          </p:cNvPr>
          <p:cNvSpPr/>
          <p:nvPr/>
        </p:nvSpPr>
        <p:spPr>
          <a:xfrm>
            <a:off x="4904962" y="2985734"/>
            <a:ext cx="1572867" cy="4696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反例：网易严选</a:t>
            </a:r>
            <a:r>
              <a:rPr lang="en-US" altLang="zh-CN" sz="1350" dirty="0"/>
              <a:t>12</a:t>
            </a:r>
            <a:r>
              <a:rPr lang="zh-CN" altLang="en-US" sz="1350" dirty="0"/>
              <a:t>天后发货的口罩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C6B2994-9482-4688-BA33-0ACB8F3E1B2D}"/>
              </a:ext>
            </a:extLst>
          </p:cNvPr>
          <p:cNvSpPr/>
          <p:nvPr/>
        </p:nvSpPr>
        <p:spPr>
          <a:xfrm>
            <a:off x="3998443" y="3557098"/>
            <a:ext cx="1887578" cy="99093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场景的</a:t>
            </a:r>
            <a:r>
              <a:rPr lang="en-US" altLang="zh-CN" sz="1350" dirty="0"/>
              <a:t>IP</a:t>
            </a:r>
            <a:r>
              <a:rPr lang="zh-CN" altLang="en-US" sz="1350" dirty="0"/>
              <a:t>：业务场景独特性与排他性的打造与传递，支撑的核心资源是否充足、稳固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F16E5EC-D4B5-4E16-98A5-2F8F323733CA}"/>
              </a:ext>
            </a:extLst>
          </p:cNvPr>
          <p:cNvSpPr/>
          <p:nvPr/>
        </p:nvSpPr>
        <p:spPr>
          <a:xfrm>
            <a:off x="3440920" y="4744665"/>
            <a:ext cx="3036909" cy="43980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核心业务</a:t>
            </a:r>
            <a:r>
              <a:rPr lang="en-US" altLang="zh-CN" sz="1350" dirty="0"/>
              <a:t>/</a:t>
            </a:r>
            <a:r>
              <a:rPr lang="zh-CN" altLang="en-US" sz="1350" dirty="0"/>
              <a:t>其它业务，是否构成高效多边平台，动态调整自有与外包比例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FF16808-D131-417B-8524-291EC4F6B6C2}"/>
              </a:ext>
            </a:extLst>
          </p:cNvPr>
          <p:cNvSpPr/>
          <p:nvPr/>
        </p:nvSpPr>
        <p:spPr>
          <a:xfrm>
            <a:off x="3548269" y="5704635"/>
            <a:ext cx="1326874" cy="469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微信购物入口：京东</a:t>
            </a:r>
            <a:r>
              <a:rPr lang="en-US" altLang="zh-CN" sz="1350" dirty="0"/>
              <a:t>-&gt;</a:t>
            </a:r>
            <a:r>
              <a:rPr lang="zh-CN" altLang="en-US" sz="1350" dirty="0"/>
              <a:t>京喜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A0B7F57-0FDF-4977-9973-A936220C5BAA}"/>
              </a:ext>
            </a:extLst>
          </p:cNvPr>
          <p:cNvSpPr/>
          <p:nvPr/>
        </p:nvSpPr>
        <p:spPr>
          <a:xfrm>
            <a:off x="4890052" y="5712089"/>
            <a:ext cx="1535597" cy="4696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 err="1"/>
              <a:t>ofo</a:t>
            </a:r>
            <a:r>
              <a:rPr lang="zh-CN" altLang="en-US" sz="1350" dirty="0"/>
              <a:t>戴威与朱啸虎、程维的矛盾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C95B1EA-E923-4762-A423-30F67CCB539A}"/>
              </a:ext>
            </a:extLst>
          </p:cNvPr>
          <p:cNvSpPr/>
          <p:nvPr/>
        </p:nvSpPr>
        <p:spPr>
          <a:xfrm>
            <a:off x="3406638" y="5209741"/>
            <a:ext cx="1535594" cy="4696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B</a:t>
            </a:r>
            <a:r>
              <a:rPr lang="zh-CN" altLang="en-US" sz="1350" dirty="0"/>
              <a:t>站：把握年轻人，睿总协调各合作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24445C4-6EB3-423F-A9D8-EA4163FCE8A4}"/>
              </a:ext>
            </a:extLst>
          </p:cNvPr>
          <p:cNvSpPr/>
          <p:nvPr/>
        </p:nvSpPr>
        <p:spPr>
          <a:xfrm>
            <a:off x="4942232" y="5217195"/>
            <a:ext cx="1535597" cy="4696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 err="1"/>
              <a:t>Acfun</a:t>
            </a:r>
            <a:r>
              <a:rPr lang="zh-CN" altLang="en-US" sz="1350" dirty="0"/>
              <a:t>：缺乏运营，投资方不专注</a:t>
            </a:r>
          </a:p>
        </p:txBody>
      </p:sp>
    </p:spTree>
    <p:extLst>
      <p:ext uri="{BB962C8B-B14F-4D97-AF65-F5344CB8AC3E}">
        <p14:creationId xmlns:p14="http://schemas.microsoft.com/office/powerpoint/2010/main" val="1413664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5504E51-3B54-4990-8D2B-C34DD5871D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53" y="1585293"/>
            <a:ext cx="6466619" cy="4628895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F17EF4-F8F6-470E-9F29-51675A0B9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9151" y="279918"/>
            <a:ext cx="3184849" cy="6313715"/>
          </a:xfrm>
          <a:solidFill>
            <a:srgbClr val="FFFFFF"/>
          </a:solidFill>
        </p:spPr>
        <p:txBody>
          <a:bodyPr>
            <a:noAutofit/>
          </a:bodyPr>
          <a:lstStyle/>
          <a:p>
            <a:r>
              <a:rPr lang="zh-CN" altLang="en-US" sz="1800" b="1" dirty="0"/>
              <a:t>客户细分</a:t>
            </a:r>
            <a:endParaRPr lang="en-US" altLang="zh-CN" sz="1800" b="1" dirty="0"/>
          </a:p>
          <a:p>
            <a:pPr lvl="1"/>
            <a:r>
              <a:rPr lang="zh-CN" altLang="en-US" sz="1800" dirty="0"/>
              <a:t>客户忠诚度、客户分类（洞察）、持续获客与获客成本</a:t>
            </a:r>
            <a:endParaRPr lang="en-US" altLang="zh-CN" sz="1800" dirty="0"/>
          </a:p>
          <a:p>
            <a:r>
              <a:rPr lang="zh-CN" altLang="en-US" sz="1800" b="1" dirty="0"/>
              <a:t>渠道通路</a:t>
            </a:r>
            <a:endParaRPr lang="en-US" altLang="zh-CN" sz="1800" b="1" dirty="0"/>
          </a:p>
          <a:p>
            <a:pPr lvl="1"/>
            <a:r>
              <a:rPr lang="zh-CN" altLang="en-US" sz="1800" dirty="0"/>
              <a:t>效率、效果、连接能力、易于接触、是否整合、规模经济、匹配</a:t>
            </a:r>
            <a:endParaRPr lang="en-US" altLang="zh-CN" sz="1800" dirty="0"/>
          </a:p>
          <a:p>
            <a:pPr lvl="2"/>
            <a:r>
              <a:rPr lang="zh-CN" altLang="en-US" sz="1400" dirty="0"/>
              <a:t>包养</a:t>
            </a:r>
            <a:r>
              <a:rPr lang="en-US" altLang="zh-CN" sz="1400" dirty="0"/>
              <a:t>B</a:t>
            </a:r>
            <a:r>
              <a:rPr lang="zh-CN" altLang="en-US" sz="1400" dirty="0"/>
              <a:t>站大</a:t>
            </a:r>
            <a:r>
              <a:rPr lang="en-US" altLang="zh-CN" sz="1400" dirty="0"/>
              <a:t>Up</a:t>
            </a:r>
            <a:r>
              <a:rPr lang="zh-CN" altLang="en-US" sz="1400" dirty="0"/>
              <a:t>主的</a:t>
            </a:r>
            <a:r>
              <a:rPr lang="en-US" altLang="zh-CN" sz="1400" dirty="0"/>
              <a:t>PDD</a:t>
            </a:r>
            <a:r>
              <a:rPr lang="zh-CN" altLang="en-US" sz="1400" dirty="0"/>
              <a:t>（大品牌百亿补贴）</a:t>
            </a:r>
            <a:endParaRPr lang="en-US" altLang="zh-CN" sz="1400" dirty="0"/>
          </a:p>
          <a:p>
            <a:pPr lvl="1"/>
            <a:r>
              <a:rPr lang="zh-CN" altLang="en-US" sz="1800" dirty="0"/>
              <a:t>网易严选在渠道的</a:t>
            </a:r>
            <a:r>
              <a:rPr lang="zh-CN" altLang="en-US" sz="1800" b="1" dirty="0">
                <a:solidFill>
                  <a:srgbClr val="00B0F0"/>
                </a:solidFill>
              </a:rPr>
              <a:t>了解部分取得了正面的效果（产品打造），</a:t>
            </a:r>
            <a:r>
              <a:rPr lang="zh-CN" altLang="en-US" sz="1800" dirty="0"/>
              <a:t>但在</a:t>
            </a:r>
            <a:r>
              <a:rPr lang="zh-CN" altLang="en-US" sz="1800" b="1" dirty="0">
                <a:solidFill>
                  <a:srgbClr val="FF0000"/>
                </a:solidFill>
              </a:rPr>
              <a:t>评估、传递与售后</a:t>
            </a:r>
            <a:r>
              <a:rPr lang="zh-CN" altLang="en-US" sz="1800" b="1" dirty="0"/>
              <a:t>的部分取得了较为负面的效果</a:t>
            </a:r>
            <a:r>
              <a:rPr lang="zh-CN" altLang="en-US" sz="1800" b="1" dirty="0">
                <a:solidFill>
                  <a:srgbClr val="FF0000"/>
                </a:solidFill>
              </a:rPr>
              <a:t>（</a:t>
            </a:r>
            <a:r>
              <a:rPr lang="en-US" altLang="zh-CN" sz="1800" b="1" dirty="0">
                <a:solidFill>
                  <a:srgbClr val="FF0000"/>
                </a:solidFill>
              </a:rPr>
              <a:t>ODM-</a:t>
            </a:r>
            <a:r>
              <a:rPr lang="zh-CN" altLang="en-US" sz="1800" b="1" dirty="0">
                <a:solidFill>
                  <a:srgbClr val="FF0000"/>
                </a:solidFill>
              </a:rPr>
              <a:t>各领域大品牌，</a:t>
            </a:r>
            <a:r>
              <a:rPr lang="en-US" altLang="zh-CN" sz="1800" b="1" dirty="0" err="1">
                <a:solidFill>
                  <a:srgbClr val="FF0000"/>
                </a:solidFill>
              </a:rPr>
              <a:t>ems</a:t>
            </a:r>
            <a:r>
              <a:rPr lang="en-US" altLang="zh-CN" sz="1800" b="1" dirty="0">
                <a:solidFill>
                  <a:srgbClr val="FF0000"/>
                </a:solidFill>
              </a:rPr>
              <a:t>-</a:t>
            </a:r>
            <a:r>
              <a:rPr lang="zh-CN" altLang="en-US" sz="1800" b="1" dirty="0">
                <a:solidFill>
                  <a:srgbClr val="FF0000"/>
                </a:solidFill>
              </a:rPr>
              <a:t>顺丰，产品品控与</a:t>
            </a:r>
            <a:r>
              <a:rPr lang="en-US" altLang="zh-CN" sz="1800" b="1" dirty="0">
                <a:solidFill>
                  <a:srgbClr val="FF0000"/>
                </a:solidFill>
              </a:rPr>
              <a:t>SPU</a:t>
            </a:r>
            <a:r>
              <a:rPr lang="zh-CN" altLang="en-US" sz="1800" b="1" dirty="0">
                <a:solidFill>
                  <a:srgbClr val="FF0000"/>
                </a:solidFill>
              </a:rPr>
              <a:t>、</a:t>
            </a:r>
            <a:r>
              <a:rPr lang="en-US" altLang="zh-CN" sz="1800" b="1" dirty="0">
                <a:solidFill>
                  <a:srgbClr val="FF0000"/>
                </a:solidFill>
              </a:rPr>
              <a:t>SKU</a:t>
            </a:r>
            <a:r>
              <a:rPr lang="zh-CN" altLang="en-US" sz="1800" b="1" dirty="0">
                <a:solidFill>
                  <a:srgbClr val="FF0000"/>
                </a:solidFill>
              </a:rPr>
              <a:t>的矛盾）</a:t>
            </a:r>
            <a:endParaRPr lang="en-US" altLang="zh-CN" sz="1800" dirty="0"/>
          </a:p>
          <a:p>
            <a:r>
              <a:rPr lang="zh-CN" altLang="en-US" sz="1800" b="1" dirty="0"/>
              <a:t>客户关系</a:t>
            </a:r>
            <a:endParaRPr lang="en-US" altLang="zh-CN" sz="1800" b="1" dirty="0"/>
          </a:p>
          <a:p>
            <a:pPr lvl="1"/>
            <a:r>
              <a:rPr lang="zh-CN" altLang="en-US" sz="1800" dirty="0"/>
              <a:t>品牌、匹配、切换成本</a:t>
            </a:r>
            <a:endParaRPr lang="en-US" altLang="zh-CN" sz="1800" dirty="0"/>
          </a:p>
          <a:p>
            <a:pPr lvl="2"/>
            <a:r>
              <a:rPr lang="zh-CN" altLang="en-US" sz="1400" dirty="0"/>
              <a:t>强渠道或服务难以替代</a:t>
            </a:r>
          </a:p>
          <a:p>
            <a:pPr lvl="1"/>
            <a:r>
              <a:rPr lang="zh-CN" altLang="en-US" sz="1800" dirty="0"/>
              <a:t>网易严选的情感诉求在忠诚度上明显弱于</a:t>
            </a:r>
            <a:r>
              <a:rPr lang="en-US" altLang="zh-CN" sz="1800" dirty="0"/>
              <a:t>PDD-</a:t>
            </a:r>
            <a:r>
              <a:rPr lang="zh-CN" altLang="en-US" sz="1800" dirty="0">
                <a:solidFill>
                  <a:srgbClr val="FF0000"/>
                </a:solidFill>
              </a:rPr>
              <a:t>高性价比</a:t>
            </a:r>
            <a:r>
              <a:rPr lang="zh-CN" altLang="en-US" sz="1800" dirty="0"/>
              <a:t>与</a:t>
            </a:r>
            <a:r>
              <a:rPr lang="zh-CN" altLang="en-US" sz="1800" dirty="0">
                <a:solidFill>
                  <a:srgbClr val="00B0F0"/>
                </a:solidFill>
              </a:rPr>
              <a:t>便宜好玩</a:t>
            </a:r>
            <a:endParaRPr lang="en-US" altLang="zh-CN" sz="1800" dirty="0">
              <a:solidFill>
                <a:srgbClr val="00B0F0"/>
              </a:solidFill>
            </a:endParaRP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805294BD-7097-4DFC-8120-02AA05D5A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4509407" cy="1325563"/>
          </a:xfrm>
        </p:spPr>
        <p:txBody>
          <a:bodyPr/>
          <a:lstStyle/>
          <a:p>
            <a:r>
              <a:rPr lang="en-US" altLang="zh-CN" b="1" dirty="0">
                <a:solidFill>
                  <a:srgbClr val="FF0000"/>
                </a:solidFill>
              </a:rPr>
              <a:t>SW</a:t>
            </a:r>
            <a:r>
              <a:rPr lang="en-US" altLang="zh-CN" dirty="0"/>
              <a:t>OT</a:t>
            </a:r>
            <a:r>
              <a:rPr lang="zh-CN" altLang="en-US" dirty="0"/>
              <a:t>：客户界面</a:t>
            </a:r>
          </a:p>
        </p:txBody>
      </p:sp>
    </p:spTree>
    <p:extLst>
      <p:ext uri="{BB962C8B-B14F-4D97-AF65-F5344CB8AC3E}">
        <p14:creationId xmlns:p14="http://schemas.microsoft.com/office/powerpoint/2010/main" val="3604533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A19FE6-8FE3-44FE-87A4-4DE7A2259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31094"/>
            <a:ext cx="3225248" cy="994172"/>
          </a:xfrm>
        </p:spPr>
        <p:txBody>
          <a:bodyPr/>
          <a:lstStyle/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C02FC4B-AA4C-46E2-9639-341705AD7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29508"/>
            <a:ext cx="4152527" cy="264168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83C80CB-3F01-4D8C-B92D-09307347B5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7031" y="44505"/>
            <a:ext cx="5216969" cy="326350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24AB24E-898A-4F9C-B056-7EC96F8C71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764"/>
            <a:ext cx="4505443" cy="2521744"/>
          </a:xfrm>
          <a:prstGeom prst="rect">
            <a:avLst/>
          </a:prstGeom>
        </p:spPr>
      </p:pic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44FCCA8A-F13E-46A3-A5A6-DF1D32674E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3334528" y="4086509"/>
            <a:ext cx="5809472" cy="2771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803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160CE7-EE5A-4748-B6B6-2EBA3C340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67" y="161731"/>
            <a:ext cx="9032033" cy="693036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SWO</a:t>
            </a:r>
            <a:r>
              <a:rPr lang="en-US" altLang="zh-CN" b="1" dirty="0">
                <a:solidFill>
                  <a:srgbClr val="FF0000"/>
                </a:solidFill>
              </a:rPr>
              <a:t>T</a:t>
            </a:r>
            <a:r>
              <a:rPr lang="zh-CN" altLang="en-US" dirty="0"/>
              <a:t>：评估威胁 </a:t>
            </a:r>
            <a:r>
              <a:rPr lang="en-US" altLang="zh-CN" dirty="0"/>
              <a:t>– </a:t>
            </a:r>
            <a:r>
              <a:rPr lang="zh-CN" altLang="en-US" dirty="0"/>
              <a:t>价值主张</a:t>
            </a:r>
            <a:r>
              <a:rPr lang="en-US" altLang="zh-CN" dirty="0"/>
              <a:t>&amp;</a:t>
            </a:r>
            <a:r>
              <a:rPr lang="zh-CN" altLang="en-US" dirty="0"/>
              <a:t>成本收入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2705DC-13AB-44FF-BEDD-FE3DE421E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027" y="1045028"/>
            <a:ext cx="8786190" cy="5733459"/>
          </a:xfrm>
        </p:spPr>
        <p:txBody>
          <a:bodyPr>
            <a:normAutofit lnSpcReduction="10000"/>
          </a:bodyPr>
          <a:lstStyle/>
          <a:p>
            <a:r>
              <a:rPr lang="zh-CN" altLang="en-US" b="1" dirty="0">
                <a:solidFill>
                  <a:srgbClr val="00B0F0"/>
                </a:solidFill>
              </a:rPr>
              <a:t>对价值主张的威胁（可替代性）</a:t>
            </a:r>
            <a:endParaRPr lang="en-US" altLang="zh-CN" b="1" dirty="0">
              <a:solidFill>
                <a:srgbClr val="00B0F0"/>
              </a:solidFill>
            </a:endParaRPr>
          </a:p>
          <a:p>
            <a:pPr lvl="1"/>
            <a:r>
              <a:rPr lang="zh-CN" altLang="en-US" dirty="0"/>
              <a:t>产品是否可替代？</a:t>
            </a:r>
            <a:endParaRPr lang="en-US" altLang="zh-CN" dirty="0"/>
          </a:p>
          <a:p>
            <a:pPr lvl="1"/>
            <a:r>
              <a:rPr lang="zh-CN" altLang="en-US" dirty="0"/>
              <a:t>是否会被更有竞争力的价格或更好的价值取代？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sz="2600" b="1" dirty="0">
                <a:solidFill>
                  <a:srgbClr val="00B0F0"/>
                </a:solidFill>
              </a:rPr>
              <a:t>对成本</a:t>
            </a:r>
            <a:r>
              <a:rPr lang="en-US" altLang="zh-CN" sz="2600" b="1" dirty="0">
                <a:solidFill>
                  <a:srgbClr val="00B0F0"/>
                </a:solidFill>
              </a:rPr>
              <a:t>/</a:t>
            </a:r>
            <a:r>
              <a:rPr lang="zh-CN" altLang="en-US" sz="2600" b="1" dirty="0">
                <a:solidFill>
                  <a:srgbClr val="00B0F0"/>
                </a:solidFill>
              </a:rPr>
              <a:t>收入的威胁（利润的威胁、是否单一、缩水、无法预测、无法支撑）</a:t>
            </a:r>
            <a:endParaRPr lang="en-US" altLang="zh-CN" sz="2600" b="1" dirty="0">
              <a:solidFill>
                <a:srgbClr val="00B0F0"/>
              </a:solidFill>
            </a:endParaRPr>
          </a:p>
          <a:p>
            <a:pPr lvl="1"/>
            <a:r>
              <a:rPr lang="zh-CN" altLang="en-US" dirty="0"/>
              <a:t>受威胁的利润？是否是技术原因导致？（</a:t>
            </a:r>
            <a:r>
              <a:rPr lang="en-US" altLang="zh-CN" dirty="0"/>
              <a:t>PDD</a:t>
            </a:r>
            <a:r>
              <a:rPr lang="zh-CN" altLang="en-US" dirty="0"/>
              <a:t>对淘宝、</a:t>
            </a:r>
            <a:r>
              <a:rPr lang="en-US" altLang="zh-CN" dirty="0"/>
              <a:t>JD</a:t>
            </a:r>
            <a:r>
              <a:rPr lang="zh-CN" altLang="en-US" dirty="0"/>
              <a:t>的威胁）</a:t>
            </a:r>
            <a:endParaRPr lang="en-US" altLang="zh-CN" dirty="0"/>
          </a:p>
          <a:p>
            <a:pPr lvl="1"/>
            <a:r>
              <a:rPr lang="zh-CN" altLang="en-US" dirty="0"/>
              <a:t>是否过度依赖某一项或多项收益来源？（九城代理魔兽世界）</a:t>
            </a:r>
            <a:endParaRPr lang="en-US" altLang="zh-CN" dirty="0"/>
          </a:p>
          <a:p>
            <a:pPr lvl="1"/>
            <a:r>
              <a:rPr lang="zh-CN" altLang="en-US" dirty="0"/>
              <a:t>未来可能消失（或缩水）的收益来源？（归属宝洁的吉列减值）</a:t>
            </a:r>
            <a:endParaRPr lang="en-US" altLang="zh-CN" dirty="0"/>
          </a:p>
          <a:p>
            <a:pPr lvl="1"/>
            <a:r>
              <a:rPr lang="zh-CN" altLang="en-US" dirty="0"/>
              <a:t>是否有无法预测的成本？（对宏观经济形势的依赖，供应链的稳定性，负面事件的影响与公关）</a:t>
            </a:r>
            <a:endParaRPr lang="en-US" altLang="zh-CN" dirty="0"/>
          </a:p>
          <a:p>
            <a:pPr lvl="1"/>
            <a:r>
              <a:rPr lang="zh-CN" altLang="en-US" dirty="0"/>
              <a:t>哪些成本的增加会快过它们所支撑的收入？（</a:t>
            </a:r>
            <a:r>
              <a:rPr lang="zh-CN" altLang="en-US" strike="sngStrike" dirty="0"/>
              <a:t>瑞幸的无人售卖战略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en-US" altLang="zh-CN" sz="100" dirty="0"/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8618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208</TotalTime>
  <Words>1973</Words>
  <Application>Microsoft Office PowerPoint</Application>
  <PresentationFormat>全屏显示(4:3)</PresentationFormat>
  <Paragraphs>121</Paragraphs>
  <Slides>13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PingFang SC</vt:lpstr>
      <vt:lpstr>等线</vt:lpstr>
      <vt:lpstr>Arial</vt:lpstr>
      <vt:lpstr>Calibri</vt:lpstr>
      <vt:lpstr>Calibri Light</vt:lpstr>
      <vt:lpstr>Office 主题​​</vt:lpstr>
      <vt:lpstr>需求与商业模式创新 第五章 商业模式战略 评估商业模式</vt:lpstr>
      <vt:lpstr>对商业模式每个模块做SWOT评估</vt:lpstr>
      <vt:lpstr>SWOT：价值主张</vt:lpstr>
      <vt:lpstr>补充：纯产品到纯服务的分级与举例</vt:lpstr>
      <vt:lpstr>SWOT：成本/收入</vt:lpstr>
      <vt:lpstr>SWOT：基础设施</vt:lpstr>
      <vt:lpstr>SWOT：客户界面</vt:lpstr>
      <vt:lpstr>PowerPoint 演示文稿</vt:lpstr>
      <vt:lpstr>SWOT：评估威胁 – 价值主张&amp;成本收入</vt:lpstr>
      <vt:lpstr>SWOT：评估威胁 – 基础设施&amp;客户界面</vt:lpstr>
      <vt:lpstr>SWOT：评估机会 – 价值主张&amp;成本收入</vt:lpstr>
      <vt:lpstr>SWOT：评估机会 – 基础设施&amp;客户界面</vt:lpstr>
      <vt:lpstr>国内各大电商平台的优势与发展动向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需求与商业模式创新 第五章 商业模式战略 评估商业模式</dc:title>
  <dc:creator>Hongyu Kuang</dc:creator>
  <cp:lastModifiedBy>匡宏宇</cp:lastModifiedBy>
  <cp:revision>100</cp:revision>
  <dcterms:created xsi:type="dcterms:W3CDTF">2020-04-01T12:48:53Z</dcterms:created>
  <dcterms:modified xsi:type="dcterms:W3CDTF">2022-10-25T09:58:23Z</dcterms:modified>
</cp:coreProperties>
</file>

<file path=docProps/thumbnail.jpeg>
</file>